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5050"/>
    <a:srgbClr val="005288"/>
    <a:srgbClr val="41748D"/>
    <a:srgbClr val="14726C"/>
    <a:srgbClr val="465F6E"/>
    <a:srgbClr val="516F81"/>
    <a:srgbClr val="4D4D4D"/>
    <a:srgbClr val="333333"/>
    <a:srgbClr val="7A9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27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stert, Michael" userId="af9a8421-5ede-45c7-847e-e345a939a1d4" providerId="ADAL" clId="{EEB39AA8-9025-45FC-B7AA-4D3C043FFCAD}"/>
    <pc:docChg chg="modSld">
      <pc:chgData name="Dostert, Michael" userId="af9a8421-5ede-45c7-847e-e345a939a1d4" providerId="ADAL" clId="{EEB39AA8-9025-45FC-B7AA-4D3C043FFCAD}" dt="2022-10-03T16:37:27.605" v="3" actId="1076"/>
      <pc:docMkLst>
        <pc:docMk/>
      </pc:docMkLst>
      <pc:sldChg chg="modSp mod">
        <pc:chgData name="Dostert, Michael" userId="af9a8421-5ede-45c7-847e-e345a939a1d4" providerId="ADAL" clId="{EEB39AA8-9025-45FC-B7AA-4D3C043FFCAD}" dt="2022-10-03T16:37:27.605" v="3" actId="1076"/>
        <pc:sldMkLst>
          <pc:docMk/>
          <pc:sldMk cId="1024325097" sldId="272"/>
        </pc:sldMkLst>
        <pc:spChg chg="mod">
          <ac:chgData name="Dostert, Michael" userId="af9a8421-5ede-45c7-847e-e345a939a1d4" providerId="ADAL" clId="{EEB39AA8-9025-45FC-B7AA-4D3C043FFCAD}" dt="2022-10-03T16:37:27.605" v="3" actId="1076"/>
          <ac:spMkLst>
            <pc:docMk/>
            <pc:sldMk cId="1024325097" sldId="272"/>
            <ac:spMk id="23" creationId="{FCF7C2B3-697E-840E-5BDC-9018DAC8C67F}"/>
          </ac:spMkLst>
        </pc:spChg>
        <pc:picChg chg="mod">
          <ac:chgData name="Dostert, Michael" userId="af9a8421-5ede-45c7-847e-e345a939a1d4" providerId="ADAL" clId="{EEB39AA8-9025-45FC-B7AA-4D3C043FFCAD}" dt="2022-10-03T16:37:19.576" v="2" actId="14100"/>
          <ac:picMkLst>
            <pc:docMk/>
            <pc:sldMk cId="1024325097" sldId="272"/>
            <ac:picMk id="22" creationId="{67B2B36A-3A6B-889A-08B4-91CECFD378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15" y="676398"/>
            <a:ext cx="7036047" cy="533400"/>
          </a:xfrm>
        </p:spPr>
        <p:txBody>
          <a:bodyPr wrap="none">
            <a:no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544" y="1257872"/>
            <a:ext cx="7054789" cy="749253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80561" y="4536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22FEA0-0450-AF4A-8A71-1FC152660D4B}"/>
              </a:ext>
            </a:extLst>
          </p:cNvPr>
          <p:cNvGrpSpPr/>
          <p:nvPr userDrawn="1"/>
        </p:nvGrpSpPr>
        <p:grpSpPr>
          <a:xfrm>
            <a:off x="10766120" y="5786979"/>
            <a:ext cx="1425879" cy="914446"/>
            <a:chOff x="10766120" y="5786979"/>
            <a:chExt cx="1425879" cy="9144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880FB1-C69E-7C43-AD8B-FB81DB6F0B67}"/>
                </a:ext>
              </a:extLst>
            </p:cNvPr>
            <p:cNvSpPr/>
            <p:nvPr userDrawn="1"/>
          </p:nvSpPr>
          <p:spPr>
            <a:xfrm>
              <a:off x="10766120" y="5810249"/>
              <a:ext cx="1425879" cy="8413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4C0F79EA-EDC2-0E40-A406-6D56BA74D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2602" y="5786979"/>
              <a:ext cx="1305380" cy="914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570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88" y="4677399"/>
            <a:ext cx="6440905" cy="1235556"/>
          </a:xfrm>
        </p:spPr>
        <p:txBody>
          <a:bodyPr wrap="square" anchor="t">
            <a:noAutofit/>
          </a:bodyPr>
          <a:lstStyle>
            <a:lvl1pPr algn="l">
              <a:defRPr sz="32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564" y="3121730"/>
            <a:ext cx="6391921" cy="1180730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84B579-000F-9E4C-9032-D18B9AFDAA49}"/>
              </a:ext>
            </a:extLst>
          </p:cNvPr>
          <p:cNvCxnSpPr>
            <a:cxnSpLocks/>
          </p:cNvCxnSpPr>
          <p:nvPr userDrawn="1"/>
        </p:nvCxnSpPr>
        <p:spPr>
          <a:xfrm>
            <a:off x="0" y="448992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35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dient Top">
    <p:bg>
      <p:bgPr>
        <a:gradFill>
          <a:gsLst>
            <a:gs pos="14000">
              <a:schemeClr val="accent1">
                <a:lumMod val="0"/>
                <a:lumOff val="100000"/>
              </a:schemeClr>
            </a:gs>
            <a:gs pos="0">
              <a:schemeClr val="tx1">
                <a:lumMod val="86000"/>
                <a:lumOff val="14000"/>
                <a:alpha val="60521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35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5235C9-9CB1-9443-8B10-F3DFA04600D7}"/>
              </a:ext>
            </a:extLst>
          </p:cNvPr>
          <p:cNvGrpSpPr/>
          <p:nvPr userDrawn="1"/>
        </p:nvGrpSpPr>
        <p:grpSpPr>
          <a:xfrm>
            <a:off x="10766120" y="5786979"/>
            <a:ext cx="1425879" cy="914446"/>
            <a:chOff x="10766120" y="5786979"/>
            <a:chExt cx="1425879" cy="9144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84A6C5-831B-FA4F-AF76-93746B449115}"/>
                </a:ext>
              </a:extLst>
            </p:cNvPr>
            <p:cNvSpPr/>
            <p:nvPr userDrawn="1"/>
          </p:nvSpPr>
          <p:spPr>
            <a:xfrm>
              <a:off x="10766120" y="5810249"/>
              <a:ext cx="1425879" cy="8413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74CDB053-7758-4E47-BA78-A140C2F327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2602" y="5786979"/>
              <a:ext cx="1305380" cy="914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078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out Gradient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35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8B80E3-68CA-4044-8C8D-ECFFB73E4268}"/>
              </a:ext>
            </a:extLst>
          </p:cNvPr>
          <p:cNvGrpSpPr/>
          <p:nvPr userDrawn="1"/>
        </p:nvGrpSpPr>
        <p:grpSpPr>
          <a:xfrm>
            <a:off x="10766120" y="5786979"/>
            <a:ext cx="1425879" cy="914446"/>
            <a:chOff x="10766120" y="5786979"/>
            <a:chExt cx="1425879" cy="9144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112B23-6C20-1544-817D-EBAAE77C05BF}"/>
                </a:ext>
              </a:extLst>
            </p:cNvPr>
            <p:cNvSpPr/>
            <p:nvPr userDrawn="1"/>
          </p:nvSpPr>
          <p:spPr>
            <a:xfrm>
              <a:off x="10766120" y="5810249"/>
              <a:ext cx="1425879" cy="8413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6DACA5B0-D5D3-C64C-A290-7C0991F46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2602" y="5786979"/>
              <a:ext cx="1305380" cy="914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81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lumns with Gradient Top">
    <p:bg>
      <p:bgPr>
        <a:gradFill>
          <a:gsLst>
            <a:gs pos="14000">
              <a:schemeClr val="accent1">
                <a:lumMod val="0"/>
                <a:lumOff val="100000"/>
              </a:schemeClr>
            </a:gs>
            <a:gs pos="0">
              <a:schemeClr val="tx1">
                <a:lumMod val="86000"/>
                <a:lumOff val="14000"/>
                <a:alpha val="60521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5274365" cy="4535423"/>
          </a:xfrm>
          <a:prstGeom prst="rect">
            <a:avLst/>
          </a:prstGeom>
        </p:spPr>
        <p:txBody>
          <a:bodyPr vert="horz" lIns="91440" tIns="45720" rIns="91440" bIns="45720" numCol="2" spcCol="274320" rtlCol="0"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0B5ECBD-748C-3445-8A24-493B28A92E5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4721" y="1600200"/>
            <a:ext cx="5274365" cy="4535423"/>
          </a:xfrm>
          <a:prstGeom prst="rect">
            <a:avLst/>
          </a:prstGeom>
        </p:spPr>
        <p:txBody>
          <a:bodyPr vert="horz" lIns="91440" tIns="45720" rIns="91440" bIns="45720" numCol="2" spcCol="274320" rtlCol="0"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BF121C-6755-6042-8507-8344F84C634C}"/>
              </a:ext>
            </a:extLst>
          </p:cNvPr>
          <p:cNvGrpSpPr/>
          <p:nvPr userDrawn="1"/>
        </p:nvGrpSpPr>
        <p:grpSpPr>
          <a:xfrm>
            <a:off x="10766120" y="5786979"/>
            <a:ext cx="1425879" cy="914446"/>
            <a:chOff x="10766120" y="5786979"/>
            <a:chExt cx="1425879" cy="9144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9F7772-F630-1A4E-94DA-BD652B0EF4A9}"/>
                </a:ext>
              </a:extLst>
            </p:cNvPr>
            <p:cNvSpPr/>
            <p:nvPr userDrawn="1"/>
          </p:nvSpPr>
          <p:spPr>
            <a:xfrm>
              <a:off x="10766120" y="5810249"/>
              <a:ext cx="1425879" cy="8413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pic>
          <p:nvPicPr>
            <p:cNvPr id="11" name="Picture 10" descr="Logo, company name&#10;&#10;Description automatically generated">
              <a:extLst>
                <a:ext uri="{FF2B5EF4-FFF2-40B4-BE49-F238E27FC236}">
                  <a16:creationId xmlns:a16="http://schemas.microsoft.com/office/drawing/2014/main" id="{9E44CB64-AFFB-5E47-9BB7-BCA8AAB756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2602" y="5786979"/>
              <a:ext cx="1305380" cy="914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Gradient Top">
    <p:bg>
      <p:bgPr>
        <a:gradFill>
          <a:gsLst>
            <a:gs pos="14000">
              <a:schemeClr val="accent1">
                <a:lumMod val="0"/>
                <a:lumOff val="100000"/>
              </a:schemeClr>
            </a:gs>
            <a:gs pos="0">
              <a:schemeClr val="tx1">
                <a:lumMod val="86000"/>
                <a:lumOff val="14000"/>
                <a:alpha val="60521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547B23-2439-504C-A160-1306B0861EB2}"/>
              </a:ext>
            </a:extLst>
          </p:cNvPr>
          <p:cNvGrpSpPr/>
          <p:nvPr userDrawn="1"/>
        </p:nvGrpSpPr>
        <p:grpSpPr>
          <a:xfrm>
            <a:off x="10766120" y="5786979"/>
            <a:ext cx="1425879" cy="914446"/>
            <a:chOff x="10766120" y="5786979"/>
            <a:chExt cx="1425879" cy="91444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1534C7-A56F-0E4C-B26E-B17A3E623887}"/>
                </a:ext>
              </a:extLst>
            </p:cNvPr>
            <p:cNvSpPr/>
            <p:nvPr userDrawn="1"/>
          </p:nvSpPr>
          <p:spPr>
            <a:xfrm>
              <a:off x="10766120" y="5810249"/>
              <a:ext cx="1425879" cy="8413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88264B71-2368-194C-9D50-8D22E36150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2602" y="5786979"/>
              <a:ext cx="1305380" cy="914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919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Gradient Top">
    <p:bg>
      <p:bgPr>
        <a:gradFill>
          <a:gsLst>
            <a:gs pos="14000">
              <a:schemeClr val="accent1">
                <a:lumMod val="0"/>
                <a:lumOff val="100000"/>
              </a:schemeClr>
            </a:gs>
            <a:gs pos="0">
              <a:schemeClr val="tx1">
                <a:lumMod val="86000"/>
                <a:lumOff val="14000"/>
                <a:alpha val="60521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 without Gradient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61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17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682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65" r:id="rId4"/>
    <p:sldLayoutId id="2147483668" r:id="rId5"/>
    <p:sldLayoutId id="2147483674" r:id="rId6"/>
    <p:sldLayoutId id="2147483670" r:id="rId7"/>
    <p:sldLayoutId id="214748366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005288"/>
        </a:buClr>
        <a:buSzPct val="120000"/>
        <a:buFontTx/>
        <a:buNone/>
        <a:defRPr sz="2200" kern="1200" spc="-2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49948E"/>
        </a:buClr>
        <a:buSzPct val="100000"/>
        <a:buFont typeface="Arial Black" panose="020B0A04020102020204" pitchFamily="34" charset="0"/>
        <a:buChar char="›"/>
        <a:tabLst>
          <a:tab pos="457200" algn="l"/>
        </a:tabLst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49948E"/>
        </a:buClr>
        <a:buFont typeface="Arial Black" panose="020B0A04020102020204" pitchFamily="34" charset="0"/>
        <a:buChar char="›"/>
        <a:tabLst>
          <a:tab pos="457200" algn="l"/>
        </a:tabLst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spcBef>
          <a:spcPct val="20000"/>
        </a:spcBef>
        <a:buClr>
          <a:srgbClr val="49948E"/>
        </a:buClr>
        <a:buFont typeface="Arial Black" panose="020B0A04020102020204" pitchFamily="34" charset="0"/>
        <a:buChar char="›"/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spcBef>
          <a:spcPct val="20000"/>
        </a:spcBef>
        <a:buClr>
          <a:srgbClr val="49948E"/>
        </a:buClr>
        <a:buFont typeface="Arial Black" panose="020B0A04020102020204" pitchFamily="34" charset="0"/>
        <a:buChar char="›"/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D38852-243A-E76C-A463-9892CA9451CF}"/>
              </a:ext>
            </a:extLst>
          </p:cNvPr>
          <p:cNvSpPr/>
          <p:nvPr/>
        </p:nvSpPr>
        <p:spPr>
          <a:xfrm>
            <a:off x="1921565" y="411061"/>
            <a:ext cx="8613913" cy="1015067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Submitting a Data Request Service in SPARC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B8614EB-383B-6A16-85DC-4AC6F7441C12}"/>
              </a:ext>
            </a:extLst>
          </p:cNvPr>
          <p:cNvSpPr txBox="1">
            <a:spLocks/>
          </p:cNvSpPr>
          <p:nvPr/>
        </p:nvSpPr>
        <p:spPr>
          <a:xfrm>
            <a:off x="1921564" y="1587601"/>
            <a:ext cx="8613913" cy="394493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288"/>
              </a:buClr>
              <a:buSzPct val="120000"/>
              <a:buFontTx/>
              <a:buNone/>
              <a:defRPr sz="2000" b="0" i="0" kern="1200" spc="-2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49948E"/>
              </a:buClr>
              <a:buSzPct val="100000"/>
              <a:buFont typeface="Arial Black" panose="020B0A04020102020204" pitchFamily="34" charset="0"/>
              <a:buNone/>
              <a:tabLst>
                <a:tab pos="457200" algn="l"/>
              </a:tabLst>
              <a:defRPr sz="2000" kern="1200" spc="-2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49948E"/>
              </a:buClr>
              <a:buFont typeface="Arial Black" panose="020B0A04020102020204" pitchFamily="34" charset="0"/>
              <a:buNone/>
              <a:tabLst>
                <a:tab pos="457200" algn="l"/>
              </a:tabLst>
              <a:defRPr sz="2000" kern="1200" spc="-2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49948E"/>
              </a:buClr>
              <a:buFont typeface="Arial Black" panose="020B0A04020102020204" pitchFamily="34" charset="0"/>
              <a:buNone/>
              <a:defRPr sz="2000" kern="1200" spc="-2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49948E"/>
              </a:buClr>
              <a:buFont typeface="Arial Black" panose="020B0A04020102020204" pitchFamily="34" charset="0"/>
              <a:buNone/>
              <a:defRPr sz="2000" kern="1200" spc="-2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Contents</a:t>
            </a:r>
          </a:p>
          <a:p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submit a SPARC Request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1. Choosing your service – 2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2. The Cart – 3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3. Creating a New 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Research Study – 4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4. Project Information – 5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5-9. Submitting your request – 6-8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10.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REDCap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Email – 9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11. Filling out the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REDCap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 - 10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A7DCC-4892-9359-42A7-30E4228178CE}"/>
              </a:ext>
            </a:extLst>
          </p:cNvPr>
          <p:cNvSpPr txBox="1"/>
          <p:nvPr/>
        </p:nvSpPr>
        <p:spPr>
          <a:xfrm>
            <a:off x="6466271" y="2209648"/>
            <a:ext cx="3910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Data Request Services – 11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Types of Services – 12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 – 13</a:t>
            </a:r>
          </a:p>
          <a:p>
            <a:endParaRPr lang="en-US" sz="1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2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912F15-810C-CB82-48FF-797426E45238}"/>
              </a:ext>
            </a:extLst>
          </p:cNvPr>
          <p:cNvSpPr/>
          <p:nvPr/>
        </p:nvSpPr>
        <p:spPr>
          <a:xfrm>
            <a:off x="1895062" y="411061"/>
            <a:ext cx="8640417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Filling Out the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REDCap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A12224-CFB5-E41D-E053-F24504979DC0}"/>
              </a:ext>
            </a:extLst>
          </p:cNvPr>
          <p:cNvSpPr/>
          <p:nvPr/>
        </p:nvSpPr>
        <p:spPr>
          <a:xfrm>
            <a:off x="189301" y="411061"/>
            <a:ext cx="1372998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9C99C0-8C2B-6F3B-2CDC-338884F17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062" y="1597892"/>
            <a:ext cx="8640417" cy="48490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F8754B-160C-4709-210D-E042FE3F69A2}"/>
              </a:ext>
            </a:extLst>
          </p:cNvPr>
          <p:cNvSpPr/>
          <p:nvPr/>
        </p:nvSpPr>
        <p:spPr>
          <a:xfrm>
            <a:off x="663040" y="2833585"/>
            <a:ext cx="1986962" cy="756449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REDCap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 will look like this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38336ABA-2212-FDD7-A37D-06623AF26A25}"/>
              </a:ext>
            </a:extLst>
          </p:cNvPr>
          <p:cNvSpPr/>
          <p:nvPr/>
        </p:nvSpPr>
        <p:spPr>
          <a:xfrm>
            <a:off x="6632341" y="1691273"/>
            <a:ext cx="2331433" cy="1051089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SPARC number from the request you submitted. It looks like 12345-0001.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9B7327C-6C17-34E2-57D6-711B307BEC98}"/>
              </a:ext>
            </a:extLst>
          </p:cNvPr>
          <p:cNvSpPr/>
          <p:nvPr/>
        </p:nvSpPr>
        <p:spPr>
          <a:xfrm>
            <a:off x="570275" y="5128592"/>
            <a:ext cx="3087757" cy="176396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out any useful information for the Honest Brokers like your inclusion criteria and data elements to return for the patient set.</a:t>
            </a:r>
          </a:p>
          <a:p>
            <a:pPr algn="ctr"/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129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912F15-810C-CB82-48FF-797426E45238}"/>
              </a:ext>
            </a:extLst>
          </p:cNvPr>
          <p:cNvSpPr/>
          <p:nvPr/>
        </p:nvSpPr>
        <p:spPr>
          <a:xfrm>
            <a:off x="1895062" y="411061"/>
            <a:ext cx="8640417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Data Request 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F8754B-160C-4709-210D-E042FE3F69A2}"/>
              </a:ext>
            </a:extLst>
          </p:cNvPr>
          <p:cNvSpPr/>
          <p:nvPr/>
        </p:nvSpPr>
        <p:spPr>
          <a:xfrm>
            <a:off x="663040" y="2833585"/>
            <a:ext cx="1986962" cy="756449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REDCap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 will look like this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4A168C-8E95-8071-AF36-0F2F12DD7245}"/>
              </a:ext>
            </a:extLst>
          </p:cNvPr>
          <p:cNvSpPr/>
          <p:nvPr/>
        </p:nvSpPr>
        <p:spPr>
          <a:xfrm>
            <a:off x="6844146" y="2014499"/>
            <a:ext cx="4941454" cy="1419254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QI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This fee-for-service request facilitates data extraction for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non-research, quality improvement, analytics, or operational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purposes.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Your total cost estimate will be given to you after we have a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chance to review the request. You will only see the hourly rate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at submission.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You can check to see if your project is QI by taking this survey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B4E9A3-CCEA-118C-2D25-A91ED0156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2" y="1799299"/>
            <a:ext cx="6240152" cy="43336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290B48-971A-8F8D-B684-0878381362DC}"/>
              </a:ext>
            </a:extLst>
          </p:cNvPr>
          <p:cNvSpPr/>
          <p:nvPr/>
        </p:nvSpPr>
        <p:spPr>
          <a:xfrm>
            <a:off x="6844146" y="3966121"/>
            <a:ext cx="4941454" cy="1269892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Student / Trainee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This allows for an honest brokered data extract for MUSC students/trainees for MUSC pro- jects. There is currently no fee associated, however a data validation session with the requester and their mentor is required for release of data.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A4639-16FB-222F-20E7-721AA5B5FDB6}"/>
              </a:ext>
            </a:extLst>
          </p:cNvPr>
          <p:cNvSpPr/>
          <p:nvPr/>
        </p:nvSpPr>
        <p:spPr>
          <a:xfrm>
            <a:off x="6844146" y="5689620"/>
            <a:ext cx="4941454" cy="886648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Research Data Request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Request to query clinical data for research purposes to assist in recruitment, chart review, complex feasibility analysis (data preparatory for research) to be performed by an Honest Broker.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5FD96B-22CF-3A10-6F86-C0179117124F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391564" y="3094182"/>
            <a:ext cx="387927" cy="8719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56644B-688F-CEFB-F3E4-C9BE82A2B179}"/>
              </a:ext>
            </a:extLst>
          </p:cNvPr>
          <p:cNvCxnSpPr/>
          <p:nvPr/>
        </p:nvCxnSpPr>
        <p:spPr>
          <a:xfrm>
            <a:off x="6456219" y="4692073"/>
            <a:ext cx="3232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F63980-13E1-FD03-EF4F-11E848FE3639}"/>
              </a:ext>
            </a:extLst>
          </p:cNvPr>
          <p:cNvCxnSpPr>
            <a:cxnSpLocks/>
          </p:cNvCxnSpPr>
          <p:nvPr/>
        </p:nvCxnSpPr>
        <p:spPr>
          <a:xfrm>
            <a:off x="6456219" y="5680364"/>
            <a:ext cx="323272" cy="323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788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912F15-810C-CB82-48FF-797426E45238}"/>
              </a:ext>
            </a:extLst>
          </p:cNvPr>
          <p:cNvSpPr/>
          <p:nvPr/>
        </p:nvSpPr>
        <p:spPr>
          <a:xfrm>
            <a:off x="1895062" y="411061"/>
            <a:ext cx="8640417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Types of Services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5A1643-B296-6757-EBE0-FCB9B93B9B49}"/>
              </a:ext>
            </a:extLst>
          </p:cNvPr>
          <p:cNvSpPr/>
          <p:nvPr/>
        </p:nvSpPr>
        <p:spPr>
          <a:xfrm>
            <a:off x="646546" y="2009746"/>
            <a:ext cx="4941454" cy="1419254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Tableau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Our analysts will work with you to integrate multiple (if necessary) data sources into a custom web-accessible tableau dashboard. Rate is per-hour based on requirements.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BCB348-B6E9-4B90-D975-3DB7163EBF3E}"/>
              </a:ext>
            </a:extLst>
          </p:cNvPr>
          <p:cNvSpPr/>
          <p:nvPr/>
        </p:nvSpPr>
        <p:spPr>
          <a:xfrm>
            <a:off x="6699838" y="2009746"/>
            <a:ext cx="4941454" cy="1419254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BMIC IT Services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IT Staffing by Biomedical Informatics personnel for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 research grant or other projects. Rate is per-hour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based on requirements.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67E579-DBB1-CA15-A6A3-BCF6C823DECD}"/>
              </a:ext>
            </a:extLst>
          </p:cNvPr>
          <p:cNvSpPr/>
          <p:nvPr/>
        </p:nvSpPr>
        <p:spPr>
          <a:xfrm>
            <a:off x="646546" y="4091728"/>
            <a:ext cx="4941454" cy="2355211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BMIC Consult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Consultation in a wide range of biomedical informatics services in the areas of data management, complex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REDCap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projects, EHR research tools, and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advanced data analysis such as natural language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processing.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Services could include collaborative work with BMIC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faculty and staff on grants, manuscripts and other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projects.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B99363-5D50-C7CE-3652-B643CE760B33}"/>
              </a:ext>
            </a:extLst>
          </p:cNvPr>
          <p:cNvSpPr/>
          <p:nvPr/>
        </p:nvSpPr>
        <p:spPr>
          <a:xfrm>
            <a:off x="6699838" y="4091728"/>
            <a:ext cx="4941454" cy="2355211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Self-Service Research Data &amp; Feasibility</a:t>
            </a:r>
            <a:b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Consultation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SCTR's Research Data Access &amp; Feasibility team can help you navigate the process of accessing clinical data to evaluate your study's feasibility. Our consultative meeting topics include research feasibility considerations, data access needs, research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data request services, and/or study-specific guidance using our self-service tools: Epic's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SlicerDicer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and CDW Research Query Tool. The team will also work to discuss a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myraid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of other feasibility considerations and facilitate matching to other service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providers, as needed for successful implementation of your study.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211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912F15-810C-CB82-48FF-797426E45238}"/>
              </a:ext>
            </a:extLst>
          </p:cNvPr>
          <p:cNvSpPr/>
          <p:nvPr/>
        </p:nvSpPr>
        <p:spPr>
          <a:xfrm>
            <a:off x="1895062" y="411061"/>
            <a:ext cx="8640417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4D7589-3AFF-13DA-9A4C-1CD881573697}"/>
              </a:ext>
            </a:extLst>
          </p:cNvPr>
          <p:cNvSpPr/>
          <p:nvPr/>
        </p:nvSpPr>
        <p:spPr>
          <a:xfrm>
            <a:off x="1895062" y="2041255"/>
            <a:ext cx="8640417" cy="4405684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D5338-0428-251D-023E-29F4331A92D5}"/>
              </a:ext>
            </a:extLst>
          </p:cNvPr>
          <p:cNvSpPr txBox="1"/>
          <p:nvPr/>
        </p:nvSpPr>
        <p:spPr>
          <a:xfrm>
            <a:off x="2174523" y="2570018"/>
            <a:ext cx="8046624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Center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questions submitting/creating SPARC request or regulatory 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E75C2-8AA1-01D1-0D6A-ED12D3EF4276}"/>
              </a:ext>
            </a:extLst>
          </p:cNvPr>
          <p:cNvSpPr txBox="1"/>
          <p:nvPr/>
        </p:nvSpPr>
        <p:spPr>
          <a:xfrm>
            <a:off x="2174524" y="4114443"/>
            <a:ext cx="8046624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datarequest@musc.edu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questions about data available or how to fill out the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REDCap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form.</a:t>
            </a:r>
          </a:p>
        </p:txBody>
      </p:sp>
    </p:spTree>
    <p:extLst>
      <p:ext uri="{BB962C8B-B14F-4D97-AF65-F5344CB8AC3E}">
        <p14:creationId xmlns:p14="http://schemas.microsoft.com/office/powerpoint/2010/main" val="72437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912F15-810C-CB82-48FF-797426E45238}"/>
              </a:ext>
            </a:extLst>
          </p:cNvPr>
          <p:cNvSpPr/>
          <p:nvPr/>
        </p:nvSpPr>
        <p:spPr>
          <a:xfrm>
            <a:off x="1895062" y="411061"/>
            <a:ext cx="8640417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Choosing Your Service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A12224-CFB5-E41D-E053-F24504979DC0}"/>
              </a:ext>
            </a:extLst>
          </p:cNvPr>
          <p:cNvSpPr/>
          <p:nvPr/>
        </p:nvSpPr>
        <p:spPr>
          <a:xfrm>
            <a:off x="189301" y="411061"/>
            <a:ext cx="1372998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782F68-563C-4F9C-2F5B-583F6761C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062" y="1507896"/>
            <a:ext cx="8640417" cy="49390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10E7C4EF-E0BD-20EA-A219-CF2827D3D6E9}"/>
              </a:ext>
            </a:extLst>
          </p:cNvPr>
          <p:cNvSpPr/>
          <p:nvPr/>
        </p:nvSpPr>
        <p:spPr>
          <a:xfrm>
            <a:off x="1309596" y="3616690"/>
            <a:ext cx="938168" cy="360727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1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6C5E4D5-75C9-6BC7-B2C8-D59D831C0BEA}"/>
              </a:ext>
            </a:extLst>
          </p:cNvPr>
          <p:cNvSpPr/>
          <p:nvPr/>
        </p:nvSpPr>
        <p:spPr>
          <a:xfrm>
            <a:off x="1309596" y="4989377"/>
            <a:ext cx="938168" cy="360727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2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944E5217-C37F-E51B-C73A-08D014D64EDB}"/>
              </a:ext>
            </a:extLst>
          </p:cNvPr>
          <p:cNvSpPr/>
          <p:nvPr/>
        </p:nvSpPr>
        <p:spPr>
          <a:xfrm>
            <a:off x="10175970" y="3241296"/>
            <a:ext cx="1128135" cy="375408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cart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85723799-A2F8-BB7B-8520-5D9BAD021686}"/>
              </a:ext>
            </a:extLst>
          </p:cNvPr>
          <p:cNvSpPr/>
          <p:nvPr/>
        </p:nvSpPr>
        <p:spPr>
          <a:xfrm>
            <a:off x="8136589" y="3930928"/>
            <a:ext cx="2745815" cy="2201786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the service you need and add it to your cart. </a:t>
            </a:r>
          </a:p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info on each type of service is on page 11 of this guide.</a:t>
            </a:r>
          </a:p>
        </p:txBody>
      </p:sp>
    </p:spTree>
    <p:extLst>
      <p:ext uri="{BB962C8B-B14F-4D97-AF65-F5344CB8AC3E}">
        <p14:creationId xmlns:p14="http://schemas.microsoft.com/office/powerpoint/2010/main" val="31460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912F15-810C-CB82-48FF-797426E45238}"/>
              </a:ext>
            </a:extLst>
          </p:cNvPr>
          <p:cNvSpPr/>
          <p:nvPr/>
        </p:nvSpPr>
        <p:spPr>
          <a:xfrm>
            <a:off x="1895062" y="411061"/>
            <a:ext cx="8640417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A12224-CFB5-E41D-E053-F24504979DC0}"/>
              </a:ext>
            </a:extLst>
          </p:cNvPr>
          <p:cNvSpPr/>
          <p:nvPr/>
        </p:nvSpPr>
        <p:spPr>
          <a:xfrm>
            <a:off x="189301" y="411061"/>
            <a:ext cx="1372998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7E810B-A874-A072-74BE-B1AA4F9AC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59" y="1507896"/>
            <a:ext cx="8666920" cy="49390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E6AF3028-D6E2-2E41-0CBE-F1B8D0239526}"/>
              </a:ext>
            </a:extLst>
          </p:cNvPr>
          <p:cNvSpPr/>
          <p:nvPr/>
        </p:nvSpPr>
        <p:spPr>
          <a:xfrm>
            <a:off x="2883124" y="3892516"/>
            <a:ext cx="2063692" cy="145758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yes if you’re starting a new study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916BC0B7-715C-8EE0-D70E-2BDF955C3603}"/>
              </a:ext>
            </a:extLst>
          </p:cNvPr>
          <p:cNvSpPr/>
          <p:nvPr/>
        </p:nvSpPr>
        <p:spPr>
          <a:xfrm>
            <a:off x="7245185" y="3837989"/>
            <a:ext cx="2283704" cy="1512115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no if you want to add this request to a previous study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F7213B6B-4D45-2B13-E97D-7B5FCFB0EA29}"/>
              </a:ext>
            </a:extLst>
          </p:cNvPr>
          <p:cNvSpPr/>
          <p:nvPr/>
        </p:nvSpPr>
        <p:spPr>
          <a:xfrm>
            <a:off x="9834268" y="5880682"/>
            <a:ext cx="1589105" cy="856727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continue after you make your selection</a:t>
            </a:r>
          </a:p>
        </p:txBody>
      </p:sp>
    </p:spTree>
    <p:extLst>
      <p:ext uri="{BB962C8B-B14F-4D97-AF65-F5344CB8AC3E}">
        <p14:creationId xmlns:p14="http://schemas.microsoft.com/office/powerpoint/2010/main" val="132715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912F15-810C-CB82-48FF-797426E45238}"/>
              </a:ext>
            </a:extLst>
          </p:cNvPr>
          <p:cNvSpPr/>
          <p:nvPr/>
        </p:nvSpPr>
        <p:spPr>
          <a:xfrm>
            <a:off x="1895062" y="411061"/>
            <a:ext cx="8640417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New Research Study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A12224-CFB5-E41D-E053-F24504979DC0}"/>
              </a:ext>
            </a:extLst>
          </p:cNvPr>
          <p:cNvSpPr/>
          <p:nvPr/>
        </p:nvSpPr>
        <p:spPr>
          <a:xfrm>
            <a:off x="189301" y="411061"/>
            <a:ext cx="1372998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7922C5-0B5F-84A7-58C5-DA7278327494}"/>
              </a:ext>
            </a:extLst>
          </p:cNvPr>
          <p:cNvSpPr/>
          <p:nvPr/>
        </p:nvSpPr>
        <p:spPr>
          <a:xfrm>
            <a:off x="64011" y="2114669"/>
            <a:ext cx="1592510" cy="1174206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clicked ‘Yes’ on the previous screen, you will be brought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C3C746-B7E0-A67F-A6DB-1167143F0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062" y="1534124"/>
            <a:ext cx="8640417" cy="4912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4A5F5D7-1D76-EF5D-4B4E-33851427A3E3}"/>
              </a:ext>
            </a:extLst>
          </p:cNvPr>
          <p:cNvSpPr/>
          <p:nvPr/>
        </p:nvSpPr>
        <p:spPr>
          <a:xfrm>
            <a:off x="64011" y="3977416"/>
            <a:ext cx="2218670" cy="145758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New Study. Then fill out the information about your study on the next screen.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6F819D-DF69-7E68-8370-430086A609D5}"/>
              </a:ext>
            </a:extLst>
          </p:cNvPr>
          <p:cNvSpPr/>
          <p:nvPr/>
        </p:nvSpPr>
        <p:spPr>
          <a:xfrm>
            <a:off x="10124662" y="2155814"/>
            <a:ext cx="1981200" cy="2266121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If you clicked ‘No’ on the previous screen you will be brought to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SPARCDashboard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b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There you will be able to find your study and add this request to it.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32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912F15-810C-CB82-48FF-797426E45238}"/>
              </a:ext>
            </a:extLst>
          </p:cNvPr>
          <p:cNvSpPr/>
          <p:nvPr/>
        </p:nvSpPr>
        <p:spPr>
          <a:xfrm>
            <a:off x="1895062" y="411061"/>
            <a:ext cx="8640417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Information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A12224-CFB5-E41D-E053-F24504979DC0}"/>
              </a:ext>
            </a:extLst>
          </p:cNvPr>
          <p:cNvSpPr/>
          <p:nvPr/>
        </p:nvSpPr>
        <p:spPr>
          <a:xfrm>
            <a:off x="189301" y="411061"/>
            <a:ext cx="1372998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4DBF5-803A-63D3-76C4-EEE5EA374366}"/>
              </a:ext>
            </a:extLst>
          </p:cNvPr>
          <p:cNvSpPr/>
          <p:nvPr/>
        </p:nvSpPr>
        <p:spPr>
          <a:xfrm>
            <a:off x="189300" y="1789043"/>
            <a:ext cx="1467221" cy="2266122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Fill out your project information. If you chose New Research Study, you will have more information to fill out.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5D2930F-2F9F-A136-CCBD-64953DF7C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547" y="1534123"/>
            <a:ext cx="8629932" cy="491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923B8CD8-46AA-F2D3-23F9-86700C8A014B}"/>
              </a:ext>
            </a:extLst>
          </p:cNvPr>
          <p:cNvSpPr/>
          <p:nvPr/>
        </p:nvSpPr>
        <p:spPr>
          <a:xfrm>
            <a:off x="2845326" y="4055165"/>
            <a:ext cx="1249595" cy="51182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Your MUSC ID</a:t>
            </a:r>
          </a:p>
        </p:txBody>
      </p:sp>
    </p:spTree>
    <p:extLst>
      <p:ext uri="{BB962C8B-B14F-4D97-AF65-F5344CB8AC3E}">
        <p14:creationId xmlns:p14="http://schemas.microsoft.com/office/powerpoint/2010/main" val="126694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912F15-810C-CB82-48FF-797426E45238}"/>
              </a:ext>
            </a:extLst>
          </p:cNvPr>
          <p:cNvSpPr/>
          <p:nvPr/>
        </p:nvSpPr>
        <p:spPr>
          <a:xfrm>
            <a:off x="1895062" y="411061"/>
            <a:ext cx="8640417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Submitting Your Request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A12224-CFB5-E41D-E053-F24504979DC0}"/>
              </a:ext>
            </a:extLst>
          </p:cNvPr>
          <p:cNvSpPr/>
          <p:nvPr/>
        </p:nvSpPr>
        <p:spPr>
          <a:xfrm>
            <a:off x="189301" y="411061"/>
            <a:ext cx="1372998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3C085-B352-104C-90BF-6FB9494C2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062" y="1577130"/>
            <a:ext cx="8640417" cy="48698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62615C-FB11-F67A-B1BE-63AA4BE804D6}"/>
              </a:ext>
            </a:extLst>
          </p:cNvPr>
          <p:cNvSpPr/>
          <p:nvPr/>
        </p:nvSpPr>
        <p:spPr>
          <a:xfrm>
            <a:off x="9525000" y="2745550"/>
            <a:ext cx="2059496" cy="1633503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Here you can view information about your request and assign additional details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07EFE5A1-25F9-7D87-87D9-F6F1C80DEFB8}"/>
              </a:ext>
            </a:extLst>
          </p:cNvPr>
          <p:cNvSpPr/>
          <p:nvPr/>
        </p:nvSpPr>
        <p:spPr>
          <a:xfrm>
            <a:off x="9930817" y="5906912"/>
            <a:ext cx="1247862" cy="691029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Click Save and Continue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61CADE4-81C9-1188-078B-D91942F9A67B}"/>
              </a:ext>
            </a:extLst>
          </p:cNvPr>
          <p:cNvSpPr/>
          <p:nvPr/>
        </p:nvSpPr>
        <p:spPr>
          <a:xfrm>
            <a:off x="586865" y="5356750"/>
            <a:ext cx="1650536" cy="68345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a Start and End Date</a:t>
            </a:r>
          </a:p>
        </p:txBody>
      </p:sp>
    </p:spTree>
    <p:extLst>
      <p:ext uri="{BB962C8B-B14F-4D97-AF65-F5344CB8AC3E}">
        <p14:creationId xmlns:p14="http://schemas.microsoft.com/office/powerpoint/2010/main" val="376745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912F15-810C-CB82-48FF-797426E45238}"/>
              </a:ext>
            </a:extLst>
          </p:cNvPr>
          <p:cNvSpPr/>
          <p:nvPr/>
        </p:nvSpPr>
        <p:spPr>
          <a:xfrm>
            <a:off x="1895062" y="411061"/>
            <a:ext cx="8640417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Submitting Your Request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A12224-CFB5-E41D-E053-F24504979DC0}"/>
              </a:ext>
            </a:extLst>
          </p:cNvPr>
          <p:cNvSpPr/>
          <p:nvPr/>
        </p:nvSpPr>
        <p:spPr>
          <a:xfrm>
            <a:off x="189301" y="411061"/>
            <a:ext cx="1372998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6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C58C74-E5F6-DA91-5F0C-A0BE44774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981" y="1579504"/>
            <a:ext cx="8486497" cy="2352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89125A-2A50-5B71-FF24-A6BCA83A003D}"/>
              </a:ext>
            </a:extLst>
          </p:cNvPr>
          <p:cNvSpPr/>
          <p:nvPr/>
        </p:nvSpPr>
        <p:spPr>
          <a:xfrm>
            <a:off x="522064" y="1880659"/>
            <a:ext cx="1372998" cy="856565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the cost information about your request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C0E62D-A63A-2175-A0DA-75419CCE0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563" y="3968743"/>
            <a:ext cx="8640416" cy="2470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1ACDB0D-AECC-B83D-F47D-5D9B16A7183E}"/>
              </a:ext>
            </a:extLst>
          </p:cNvPr>
          <p:cNvSpPr/>
          <p:nvPr/>
        </p:nvSpPr>
        <p:spPr>
          <a:xfrm>
            <a:off x="189301" y="4101203"/>
            <a:ext cx="1372998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7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B2B36A-3A6B-889A-08B4-91CECFD37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299" y="6010545"/>
            <a:ext cx="8037155" cy="4191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Arrow: Left 22">
            <a:extLst>
              <a:ext uri="{FF2B5EF4-FFF2-40B4-BE49-F238E27FC236}">
                <a16:creationId xmlns:a16="http://schemas.microsoft.com/office/drawing/2014/main" id="{FCF7C2B3-697E-840E-5BDC-9018DAC8C67F}"/>
              </a:ext>
            </a:extLst>
          </p:cNvPr>
          <p:cNvSpPr/>
          <p:nvPr/>
        </p:nvSpPr>
        <p:spPr>
          <a:xfrm>
            <a:off x="9381839" y="5928607"/>
            <a:ext cx="1247862" cy="583034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Click Save and Continue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33B995-5C34-9B9C-FD71-FAFEC6A76478}"/>
              </a:ext>
            </a:extLst>
          </p:cNvPr>
          <p:cNvSpPr/>
          <p:nvPr/>
        </p:nvSpPr>
        <p:spPr>
          <a:xfrm>
            <a:off x="9599454" y="4771995"/>
            <a:ext cx="2194981" cy="688550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Upload any documents you might have</a:t>
            </a:r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338D6B10-4EC0-368A-DF6D-B933DCD07523}"/>
              </a:ext>
            </a:extLst>
          </p:cNvPr>
          <p:cNvSpPr/>
          <p:nvPr/>
        </p:nvSpPr>
        <p:spPr>
          <a:xfrm>
            <a:off x="10065466" y="3385709"/>
            <a:ext cx="1247862" cy="583034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Click Save and Continue</a:t>
            </a:r>
          </a:p>
        </p:txBody>
      </p:sp>
    </p:spTree>
    <p:extLst>
      <p:ext uri="{BB962C8B-B14F-4D97-AF65-F5344CB8AC3E}">
        <p14:creationId xmlns:p14="http://schemas.microsoft.com/office/powerpoint/2010/main" val="102432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912F15-810C-CB82-48FF-797426E45238}"/>
              </a:ext>
            </a:extLst>
          </p:cNvPr>
          <p:cNvSpPr/>
          <p:nvPr/>
        </p:nvSpPr>
        <p:spPr>
          <a:xfrm>
            <a:off x="1895062" y="411061"/>
            <a:ext cx="8640417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Submitting Your Request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A12224-CFB5-E41D-E053-F24504979DC0}"/>
              </a:ext>
            </a:extLst>
          </p:cNvPr>
          <p:cNvSpPr/>
          <p:nvPr/>
        </p:nvSpPr>
        <p:spPr>
          <a:xfrm>
            <a:off x="189301" y="411061"/>
            <a:ext cx="1372998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1BA998-892A-1881-6D1E-14AF100E5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062" y="1592121"/>
            <a:ext cx="8640417" cy="4854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408C57-CBE9-84A2-D61B-E3F83FEC8BDA}"/>
              </a:ext>
            </a:extLst>
          </p:cNvPr>
          <p:cNvSpPr/>
          <p:nvPr/>
        </p:nvSpPr>
        <p:spPr>
          <a:xfrm>
            <a:off x="187843" y="2533203"/>
            <a:ext cx="1826487" cy="1283424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final screen to edit any information about your study.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47941097-B5E3-B585-7C09-3D6169B9BDC7}"/>
              </a:ext>
            </a:extLst>
          </p:cNvPr>
          <p:cNvSpPr/>
          <p:nvPr/>
        </p:nvSpPr>
        <p:spPr>
          <a:xfrm>
            <a:off x="9911548" y="6016487"/>
            <a:ext cx="1247862" cy="715617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Make sure to click Submit!</a:t>
            </a:r>
          </a:p>
        </p:txBody>
      </p:sp>
    </p:spTree>
    <p:extLst>
      <p:ext uri="{BB962C8B-B14F-4D97-AF65-F5344CB8AC3E}">
        <p14:creationId xmlns:p14="http://schemas.microsoft.com/office/powerpoint/2010/main" val="310914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912F15-810C-CB82-48FF-797426E45238}"/>
              </a:ext>
            </a:extLst>
          </p:cNvPr>
          <p:cNvSpPr/>
          <p:nvPr/>
        </p:nvSpPr>
        <p:spPr>
          <a:xfrm>
            <a:off x="1895062" y="411061"/>
            <a:ext cx="8640417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REDCap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 Email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A12224-CFB5-E41D-E053-F24504979DC0}"/>
              </a:ext>
            </a:extLst>
          </p:cNvPr>
          <p:cNvSpPr/>
          <p:nvPr/>
        </p:nvSpPr>
        <p:spPr>
          <a:xfrm>
            <a:off x="189301" y="411061"/>
            <a:ext cx="1372998" cy="101506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432E2E-26C9-A0E5-A053-18AFF8D0D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062" y="1592121"/>
            <a:ext cx="8640417" cy="4854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CE3B74-2C3F-AF1D-7410-D70378E970B5}"/>
              </a:ext>
            </a:extLst>
          </p:cNvPr>
          <p:cNvSpPr/>
          <p:nvPr/>
        </p:nvSpPr>
        <p:spPr>
          <a:xfrm>
            <a:off x="5148076" y="1467745"/>
            <a:ext cx="1206733" cy="476276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Example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C35C25-F69C-6403-8630-8DAD92E66027}"/>
              </a:ext>
            </a:extLst>
          </p:cNvPr>
          <p:cNvSpPr/>
          <p:nvPr/>
        </p:nvSpPr>
        <p:spPr>
          <a:xfrm>
            <a:off x="10449339" y="2138913"/>
            <a:ext cx="1630019" cy="2580173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submitting your request you will receive an email from datarequest@musc.edu. In this email will be a link to a form to fill out to tell the Honest Brokers more about your request.</a:t>
            </a:r>
          </a:p>
        </p:txBody>
      </p:sp>
    </p:spTree>
    <p:extLst>
      <p:ext uri="{BB962C8B-B14F-4D97-AF65-F5344CB8AC3E}">
        <p14:creationId xmlns:p14="http://schemas.microsoft.com/office/powerpoint/2010/main" val="2873063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USCHealth_digital">
      <a:dk1>
        <a:srgbClr val="005288"/>
      </a:dk1>
      <a:lt1>
        <a:sysClr val="window" lastClr="FFFFFF"/>
      </a:lt1>
      <a:dk2>
        <a:srgbClr val="41748D"/>
      </a:dk2>
      <a:lt2>
        <a:srgbClr val="67C9D0"/>
      </a:lt2>
      <a:accent1>
        <a:srgbClr val="7A99AC"/>
      </a:accent1>
      <a:accent2>
        <a:srgbClr val="BBDDE6"/>
      </a:accent2>
      <a:accent3>
        <a:srgbClr val="D57800"/>
      </a:accent3>
      <a:accent4>
        <a:srgbClr val="C1BB6B"/>
      </a:accent4>
      <a:accent5>
        <a:srgbClr val="8AB43D"/>
      </a:accent5>
      <a:accent6>
        <a:srgbClr val="14726C"/>
      </a:accent6>
      <a:hlink>
        <a:srgbClr val="49948E"/>
      </a:hlink>
      <a:folHlink>
        <a:srgbClr val="000000"/>
      </a:folHlink>
    </a:clrScheme>
    <a:fontScheme name="MUSC_Health_web_safe_fon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4607BF22-1B2C-6347-9F61-E50B08EEE0DC}" vid="{741548CF-2E91-554B-93C4-0D0EB708BF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MUSC_Enterprise</Template>
  <TotalTime>85</TotalTime>
  <Words>865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Dostert, Michael</dc:creator>
  <cp:lastModifiedBy>Dostert, Michael</cp:lastModifiedBy>
  <cp:revision>1</cp:revision>
  <dcterms:created xsi:type="dcterms:W3CDTF">2022-10-03T15:12:05Z</dcterms:created>
  <dcterms:modified xsi:type="dcterms:W3CDTF">2022-10-03T16:37:28Z</dcterms:modified>
</cp:coreProperties>
</file>