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8"/>
  </p:notesMasterIdLst>
  <p:sldIdLst>
    <p:sldId id="284" r:id="rId2"/>
    <p:sldId id="263" r:id="rId3"/>
    <p:sldId id="262" r:id="rId4"/>
    <p:sldId id="286" r:id="rId5"/>
    <p:sldId id="381" r:id="rId6"/>
    <p:sldId id="266" r:id="rId7"/>
    <p:sldId id="268" r:id="rId8"/>
    <p:sldId id="386" r:id="rId9"/>
    <p:sldId id="276" r:id="rId10"/>
    <p:sldId id="365" r:id="rId11"/>
    <p:sldId id="366" r:id="rId12"/>
    <p:sldId id="367" r:id="rId13"/>
    <p:sldId id="368" r:id="rId14"/>
    <p:sldId id="369" r:id="rId15"/>
    <p:sldId id="370" r:id="rId16"/>
    <p:sldId id="372" r:id="rId17"/>
    <p:sldId id="373" r:id="rId18"/>
    <p:sldId id="374" r:id="rId19"/>
    <p:sldId id="375" r:id="rId20"/>
    <p:sldId id="376" r:id="rId21"/>
    <p:sldId id="377" r:id="rId22"/>
    <p:sldId id="378" r:id="rId23"/>
    <p:sldId id="379" r:id="rId24"/>
    <p:sldId id="380" r:id="rId25"/>
    <p:sldId id="382" r:id="rId26"/>
    <p:sldId id="315" r:id="rId27"/>
    <p:sldId id="321" r:id="rId28"/>
    <p:sldId id="330" r:id="rId29"/>
    <p:sldId id="310" r:id="rId30"/>
    <p:sldId id="336" r:id="rId31"/>
    <p:sldId id="334" r:id="rId32"/>
    <p:sldId id="335" r:id="rId33"/>
    <p:sldId id="338" r:id="rId34"/>
    <p:sldId id="333" r:id="rId35"/>
    <p:sldId id="331" r:id="rId36"/>
    <p:sldId id="387"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66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72680" autoAdjust="0"/>
  </p:normalViewPr>
  <p:slideViewPr>
    <p:cSldViewPr snapToGrid="0">
      <p:cViewPr varScale="1">
        <p:scale>
          <a:sx n="82" d="100"/>
          <a:sy n="82" d="100"/>
        </p:scale>
        <p:origin x="1736"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F664A2-5A57-4DCE-85C0-9182A72BA78C}" type="datetimeFigureOut">
              <a:rPr lang="en-US" smtClean="0"/>
              <a:t>6/18/19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E8E9010-AFE9-4B2A-BAEA-8885168DDA05}" type="slidenum">
              <a:rPr lang="en-US" smtClean="0"/>
              <a:t>‹#›</a:t>
            </a:fld>
            <a:endParaRPr lang="en-US" dirty="0"/>
          </a:p>
        </p:txBody>
      </p:sp>
    </p:spTree>
    <p:extLst>
      <p:ext uri="{BB962C8B-B14F-4D97-AF65-F5344CB8AC3E}">
        <p14:creationId xmlns:p14="http://schemas.microsoft.com/office/powerpoint/2010/main" val="21993205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8" Type="http://schemas.openxmlformats.org/officeDocument/2006/relationships/hyperlink" Target="https://www.healthychildren.org/English/family-life/Media/Pages/Food-and-TV-Not-a-Healthy-Mix.aspx" TargetMode="External"/><Relationship Id="rId3" Type="http://schemas.openxmlformats.org/officeDocument/2006/relationships/hyperlink" Target="http://www.healthychildren.org/MediaUsePlan" TargetMode="External"/><Relationship Id="rId7" Type="http://schemas.openxmlformats.org/officeDocument/2006/relationships/hyperlink" Target="https://www.healthychildren.org/English/family-life/Media/Pages/Healthy-Digital-Media-Use-Habits-for-Babies-Toddlers-Preschoolers.aspx" TargetMode="External"/><Relationship Id="rId12" Type="http://schemas.openxmlformats.org/officeDocument/2006/relationships/hyperlink" Target="https://www.healthychildren.org/English/family-life/Media/Pages/Cyberbullying.aspx" TargetMode="External"/><Relationship Id="rId2" Type="http://schemas.openxmlformats.org/officeDocument/2006/relationships/slide" Target="../slides/slide22.xml"/><Relationship Id="rId1" Type="http://schemas.openxmlformats.org/officeDocument/2006/relationships/notesMaster" Target="../notesMasters/notesMaster1.xml"/><Relationship Id="rId6" Type="http://schemas.openxmlformats.org/officeDocument/2006/relationships/hyperlink" Target="https://www.healthychildren.org/English/family-life/Media/Pages/Parents-of-Young-Children-Put-Down-Your-Smartphones.aspx" TargetMode="External"/><Relationship Id="rId11" Type="http://schemas.openxmlformats.org/officeDocument/2006/relationships/hyperlink" Target="https://www.healthychildren.org/English/family-life/Media/Pages/The-New-Problem-of-Sexting.aspx" TargetMode="External"/><Relationship Id="rId5" Type="http://schemas.openxmlformats.org/officeDocument/2006/relationships/hyperlink" Target="https://www.healthychildren.org/English/family-life/work-play/Pages/What-Parents-Can-Do-to-Support-Friendships.aspx" TargetMode="External"/><Relationship Id="rId10" Type="http://schemas.openxmlformats.org/officeDocument/2006/relationships/hyperlink" Target="https://www.healthychildren.org/English/family-life/family-dynamics/communication-discipline/Pages/How-to-Communicate-with-a-Teenager.aspx" TargetMode="External"/><Relationship Id="rId4" Type="http://schemas.openxmlformats.org/officeDocument/2006/relationships/hyperlink" Target="https://www.healthychildren.org/English/family-life/Media/Pages/The-Benefits-of-Limiting-TV.aspx" TargetMode="External"/><Relationship Id="rId9" Type="http://schemas.openxmlformats.org/officeDocument/2006/relationships/hyperlink" Target="http://www.commonsensemedia.org/"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8" Type="http://schemas.openxmlformats.org/officeDocument/2006/relationships/hyperlink" Target="https://www.healthychildren.org/English/family-life/Media/Pages/Food-and-TV-Not-a-Healthy-Mix.aspx" TargetMode="External"/><Relationship Id="rId3" Type="http://schemas.openxmlformats.org/officeDocument/2006/relationships/hyperlink" Target="http://www.healthychildren.org/MediaUsePlan" TargetMode="External"/><Relationship Id="rId7" Type="http://schemas.openxmlformats.org/officeDocument/2006/relationships/hyperlink" Target="https://www.healthychildren.org/English/family-life/Media/Pages/Healthy-Digital-Media-Use-Habits-for-Babies-Toddlers-Preschoolers.aspx" TargetMode="External"/><Relationship Id="rId12" Type="http://schemas.openxmlformats.org/officeDocument/2006/relationships/hyperlink" Target="https://www.healthychildren.org/English/family-life/Media/Pages/Cyberbullying.aspx" TargetMode="External"/><Relationship Id="rId2" Type="http://schemas.openxmlformats.org/officeDocument/2006/relationships/slide" Target="../slides/slide23.xml"/><Relationship Id="rId1" Type="http://schemas.openxmlformats.org/officeDocument/2006/relationships/notesMaster" Target="../notesMasters/notesMaster1.xml"/><Relationship Id="rId6" Type="http://schemas.openxmlformats.org/officeDocument/2006/relationships/hyperlink" Target="https://www.healthychildren.org/English/family-life/Media/Pages/Parents-of-Young-Children-Put-Down-Your-Smartphones.aspx" TargetMode="External"/><Relationship Id="rId11" Type="http://schemas.openxmlformats.org/officeDocument/2006/relationships/hyperlink" Target="https://www.healthychildren.org/English/family-life/Media/Pages/The-New-Problem-of-Sexting.aspx" TargetMode="External"/><Relationship Id="rId5" Type="http://schemas.openxmlformats.org/officeDocument/2006/relationships/hyperlink" Target="https://www.healthychildren.org/English/family-life/work-play/Pages/What-Parents-Can-Do-to-Support-Friendships.aspx" TargetMode="External"/><Relationship Id="rId10" Type="http://schemas.openxmlformats.org/officeDocument/2006/relationships/hyperlink" Target="https://www.healthychildren.org/English/family-life/family-dynamics/communication-discipline/Pages/How-to-Communicate-with-a-Teenager.aspx" TargetMode="External"/><Relationship Id="rId4" Type="http://schemas.openxmlformats.org/officeDocument/2006/relationships/hyperlink" Target="https://www.healthychildren.org/English/family-life/Media/Pages/The-Benefits-of-Limiting-TV.aspx" TargetMode="External"/><Relationship Id="rId9" Type="http://schemas.openxmlformats.org/officeDocument/2006/relationships/hyperlink" Target="http://www.commonsensemedia.org/" TargetMode="Externa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8E9010-AFE9-4B2A-BAEA-8885168DDA05}" type="slidenum">
              <a:rPr lang="en-US" smtClean="0"/>
              <a:t>3</a:t>
            </a:fld>
            <a:endParaRPr lang="en-US" dirty="0"/>
          </a:p>
        </p:txBody>
      </p:sp>
    </p:spTree>
    <p:extLst>
      <p:ext uri="{BB962C8B-B14F-4D97-AF65-F5344CB8AC3E}">
        <p14:creationId xmlns:p14="http://schemas.microsoft.com/office/powerpoint/2010/main" val="31801530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Learning to take on more difficult tasks</a:t>
            </a:r>
          </a:p>
          <a:p>
            <a:r>
              <a:rPr lang="en-US" dirty="0"/>
              <a:t>Discover talents and interests</a:t>
            </a:r>
          </a:p>
          <a:p>
            <a:r>
              <a:rPr lang="en-US" dirty="0"/>
              <a:t>Motivated to learn skills</a:t>
            </a:r>
          </a:p>
          <a:p>
            <a:endParaRPr lang="en-US" dirty="0"/>
          </a:p>
          <a:p>
            <a:pPr lvl="1"/>
            <a:r>
              <a:rPr lang="en-US" dirty="0"/>
              <a:t>Rule orientation and proper ways of doing things</a:t>
            </a:r>
          </a:p>
          <a:p>
            <a:pPr lvl="1"/>
            <a:r>
              <a:rPr lang="en-US" dirty="0"/>
              <a:t>Accomplishing tasks effectively and efficiently</a:t>
            </a:r>
          </a:p>
          <a:p>
            <a:pPr lvl="1"/>
            <a:r>
              <a:rPr lang="en-US" dirty="0"/>
              <a:t>Learning cause &amp; effect</a:t>
            </a:r>
          </a:p>
          <a:p>
            <a:pPr lvl="1"/>
            <a:endParaRPr lang="en-US" dirty="0"/>
          </a:p>
          <a:p>
            <a:pPr lvl="1"/>
            <a:endParaRPr lang="en-US" dirty="0"/>
          </a:p>
          <a:p>
            <a:pPr lvl="1"/>
            <a:r>
              <a:rPr lang="en-US" dirty="0"/>
              <a:t>School and social interactions are key events</a:t>
            </a:r>
          </a:p>
          <a:p>
            <a:pPr lvl="1"/>
            <a:r>
              <a:rPr lang="en-US" dirty="0"/>
              <a:t>Peers, teachers join parents as authorities</a:t>
            </a:r>
          </a:p>
          <a:p>
            <a:endParaRPr lang="en-US" dirty="0"/>
          </a:p>
          <a:p>
            <a:endParaRPr lang="en-US" dirty="0"/>
          </a:p>
        </p:txBody>
      </p:sp>
      <p:sp>
        <p:nvSpPr>
          <p:cNvPr id="4" name="Slide Number Placeholder 3"/>
          <p:cNvSpPr>
            <a:spLocks noGrp="1"/>
          </p:cNvSpPr>
          <p:nvPr>
            <p:ph type="sldNum" sz="quarter" idx="10"/>
          </p:nvPr>
        </p:nvSpPr>
        <p:spPr/>
        <p:txBody>
          <a:bodyPr/>
          <a:lstStyle/>
          <a:p>
            <a:fld id="{AE8E9010-AFE9-4B2A-BAEA-8885168DDA05}" type="slidenum">
              <a:rPr lang="en-US" smtClean="0"/>
              <a:t>12</a:t>
            </a:fld>
            <a:endParaRPr lang="en-US"/>
          </a:p>
        </p:txBody>
      </p:sp>
    </p:spTree>
    <p:extLst>
      <p:ext uri="{BB962C8B-B14F-4D97-AF65-F5344CB8AC3E}">
        <p14:creationId xmlns:p14="http://schemas.microsoft.com/office/powerpoint/2010/main" val="40333986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Applying a Developmental Framework</a:t>
            </a:r>
          </a:p>
          <a:p>
            <a:r>
              <a:rPr lang="en-US" dirty="0"/>
              <a:t>School-aged children are required to use technology for school (studying, homework)</a:t>
            </a:r>
          </a:p>
          <a:p>
            <a:r>
              <a:rPr lang="en-US" dirty="0"/>
              <a:t>Organizing social activities and club events</a:t>
            </a:r>
          </a:p>
          <a:p>
            <a:r>
              <a:rPr lang="en-US" dirty="0"/>
              <a:t>Staying connected with parents and peers</a:t>
            </a:r>
          </a:p>
          <a:p>
            <a:r>
              <a:rPr lang="en-US" dirty="0"/>
              <a:t>Many are choosing technology over outdoor play, sleep, and other activities</a:t>
            </a:r>
          </a:p>
          <a:p>
            <a:r>
              <a:rPr lang="en-US" dirty="0" err="1"/>
              <a:t>Gorrindo</a:t>
            </a:r>
            <a:r>
              <a:rPr lang="en-US" dirty="0"/>
              <a:t>, </a:t>
            </a:r>
            <a:r>
              <a:rPr lang="en-US" dirty="0" err="1"/>
              <a:t>Fishel</a:t>
            </a:r>
            <a:r>
              <a:rPr lang="en-US" dirty="0"/>
              <a:t>, &amp; </a:t>
            </a:r>
            <a:r>
              <a:rPr lang="en-US" dirty="0" err="1"/>
              <a:t>Beresin</a:t>
            </a:r>
            <a:r>
              <a:rPr lang="en-US" dirty="0"/>
              <a:t>, 2012</a:t>
            </a:r>
          </a:p>
          <a:p>
            <a:endParaRPr lang="en-US" dirty="0"/>
          </a:p>
        </p:txBody>
      </p:sp>
      <p:sp>
        <p:nvSpPr>
          <p:cNvPr id="4" name="Slide Number Placeholder 3"/>
          <p:cNvSpPr>
            <a:spLocks noGrp="1"/>
          </p:cNvSpPr>
          <p:nvPr>
            <p:ph type="sldNum" sz="quarter" idx="10"/>
          </p:nvPr>
        </p:nvSpPr>
        <p:spPr/>
        <p:txBody>
          <a:bodyPr/>
          <a:lstStyle/>
          <a:p>
            <a:fld id="{AE8E9010-AFE9-4B2A-BAEA-8885168DDA05}" type="slidenum">
              <a:rPr lang="en-US" smtClean="0"/>
              <a:t>13</a:t>
            </a:fld>
            <a:endParaRPr lang="en-US"/>
          </a:p>
        </p:txBody>
      </p:sp>
    </p:spTree>
    <p:extLst>
      <p:ext uri="{BB962C8B-B14F-4D97-AF65-F5344CB8AC3E}">
        <p14:creationId xmlns:p14="http://schemas.microsoft.com/office/powerpoint/2010/main" val="37338480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Technology can </a:t>
            </a:r>
            <a:r>
              <a:rPr lang="en-US" sz="1200" i="1" dirty="0"/>
              <a:t>facilitate</a:t>
            </a:r>
            <a:r>
              <a:rPr lang="en-US" sz="1200" dirty="0"/>
              <a:t> or </a:t>
            </a:r>
            <a:r>
              <a:rPr lang="en-US" sz="1200" i="1" dirty="0"/>
              <a:t>inhibit </a:t>
            </a:r>
            <a:r>
              <a:rPr lang="en-US" sz="1200" dirty="0"/>
              <a:t>development</a:t>
            </a:r>
            <a:endParaRPr lang="en-US" dirty="0"/>
          </a:p>
          <a:p>
            <a:endParaRPr lang="en-US" dirty="0"/>
          </a:p>
          <a:p>
            <a:r>
              <a:rPr lang="en-US" dirty="0"/>
              <a:t>Cyberbullying, sexting are not common issues in school age, this is when the conversations need to begin</a:t>
            </a:r>
          </a:p>
          <a:p>
            <a:endParaRPr lang="en-US" dirty="0"/>
          </a:p>
        </p:txBody>
      </p:sp>
      <p:sp>
        <p:nvSpPr>
          <p:cNvPr id="4" name="Slide Number Placeholder 3"/>
          <p:cNvSpPr>
            <a:spLocks noGrp="1"/>
          </p:cNvSpPr>
          <p:nvPr>
            <p:ph type="sldNum" sz="quarter" idx="10"/>
          </p:nvPr>
        </p:nvSpPr>
        <p:spPr/>
        <p:txBody>
          <a:bodyPr/>
          <a:lstStyle/>
          <a:p>
            <a:fld id="{AE8E9010-AFE9-4B2A-BAEA-8885168DDA05}" type="slidenum">
              <a:rPr lang="en-US" smtClean="0"/>
              <a:t>14</a:t>
            </a:fld>
            <a:endParaRPr lang="en-US"/>
          </a:p>
        </p:txBody>
      </p:sp>
    </p:spTree>
    <p:extLst>
      <p:ext uri="{BB962C8B-B14F-4D97-AF65-F5344CB8AC3E}">
        <p14:creationId xmlns:p14="http://schemas.microsoft.com/office/powerpoint/2010/main" val="16872640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8E9010-AFE9-4B2A-BAEA-8885168DDA05}" type="slidenum">
              <a:rPr lang="en-US" smtClean="0"/>
              <a:t>15</a:t>
            </a:fld>
            <a:endParaRPr lang="en-US" dirty="0"/>
          </a:p>
        </p:txBody>
      </p:sp>
    </p:spTree>
    <p:extLst>
      <p:ext uri="{BB962C8B-B14F-4D97-AF65-F5344CB8AC3E}">
        <p14:creationId xmlns:p14="http://schemas.microsoft.com/office/powerpoint/2010/main" val="8201040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8+ years risk for gaming disorder</a:t>
            </a:r>
          </a:p>
        </p:txBody>
      </p:sp>
      <p:sp>
        <p:nvSpPr>
          <p:cNvPr id="4" name="Slide Number Placeholder 3"/>
          <p:cNvSpPr>
            <a:spLocks noGrp="1"/>
          </p:cNvSpPr>
          <p:nvPr>
            <p:ph type="sldNum" sz="quarter" idx="10"/>
          </p:nvPr>
        </p:nvSpPr>
        <p:spPr/>
        <p:txBody>
          <a:bodyPr/>
          <a:lstStyle/>
          <a:p>
            <a:fld id="{AE8E9010-AFE9-4B2A-BAEA-8885168DDA05}" type="slidenum">
              <a:rPr lang="en-US" smtClean="0"/>
              <a:t>17</a:t>
            </a:fld>
            <a:endParaRPr lang="en-US"/>
          </a:p>
        </p:txBody>
      </p:sp>
    </p:spTree>
    <p:extLst>
      <p:ext uri="{BB962C8B-B14F-4D97-AF65-F5344CB8AC3E}">
        <p14:creationId xmlns:p14="http://schemas.microsoft.com/office/powerpoint/2010/main" val="35810364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Increased sedentary activity </a:t>
            </a:r>
          </a:p>
          <a:p>
            <a:r>
              <a:rPr lang="en-US" dirty="0"/>
              <a:t>Unhealthy eating in programming and advertisements </a:t>
            </a:r>
          </a:p>
          <a:p>
            <a:r>
              <a:rPr lang="en-US" dirty="0"/>
              <a:t>Increased snacking while viewing</a:t>
            </a:r>
          </a:p>
          <a:p>
            <a:r>
              <a:rPr lang="en-US" dirty="0"/>
              <a:t>Interference with normal sleep patterns</a:t>
            </a:r>
          </a:p>
          <a:p>
            <a:endParaRPr lang="en-US" dirty="0"/>
          </a:p>
          <a:p>
            <a:pPr lvl="1"/>
            <a:r>
              <a:rPr lang="en-US" dirty="0"/>
              <a:t>Half of girls and a third of boys age 6-8 report their ideal bodies are thinner than their current body </a:t>
            </a:r>
          </a:p>
          <a:p>
            <a:pPr lvl="1"/>
            <a:r>
              <a:rPr lang="en-US" dirty="0"/>
              <a:t>~1/3 children ages 5-6 choose an ideal body size that is thinner than their current perceived size</a:t>
            </a:r>
          </a:p>
          <a:p>
            <a:pPr lvl="1"/>
            <a:r>
              <a:rPr lang="en-US" dirty="0"/>
              <a:t>Children are aware of dieting by age 6</a:t>
            </a:r>
          </a:p>
          <a:p>
            <a:endParaRPr lang="en-US" dirty="0"/>
          </a:p>
        </p:txBody>
      </p:sp>
      <p:sp>
        <p:nvSpPr>
          <p:cNvPr id="4" name="Slide Number Placeholder 3"/>
          <p:cNvSpPr>
            <a:spLocks noGrp="1"/>
          </p:cNvSpPr>
          <p:nvPr>
            <p:ph type="sldNum" sz="quarter" idx="10"/>
          </p:nvPr>
        </p:nvSpPr>
        <p:spPr/>
        <p:txBody>
          <a:bodyPr/>
          <a:lstStyle/>
          <a:p>
            <a:fld id="{AE8E9010-AFE9-4B2A-BAEA-8885168DDA05}" type="slidenum">
              <a:rPr lang="en-US" smtClean="0"/>
              <a:t>18</a:t>
            </a:fld>
            <a:endParaRPr lang="en-US"/>
          </a:p>
        </p:txBody>
      </p:sp>
    </p:spTree>
    <p:extLst>
      <p:ext uri="{BB962C8B-B14F-4D97-AF65-F5344CB8AC3E}">
        <p14:creationId xmlns:p14="http://schemas.microsoft.com/office/powerpoint/2010/main" val="11519120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8E9010-AFE9-4B2A-BAEA-8885168DDA05}" type="slidenum">
              <a:rPr lang="en-US" smtClean="0"/>
              <a:t>19</a:t>
            </a:fld>
            <a:endParaRPr lang="en-US"/>
          </a:p>
        </p:txBody>
      </p:sp>
    </p:spTree>
    <p:extLst>
      <p:ext uri="{BB962C8B-B14F-4D97-AF65-F5344CB8AC3E}">
        <p14:creationId xmlns:p14="http://schemas.microsoft.com/office/powerpoint/2010/main" val="9149348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simple tech-enhance learning is shown at 18 </a:t>
            </a:r>
            <a:r>
              <a:rPr lang="en-US" dirty="0" err="1"/>
              <a:t>mo</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Interactivity: unclear if there is an advantage in learning </a:t>
            </a:r>
          </a:p>
          <a:p>
            <a:endParaRPr lang="en-US" dirty="0"/>
          </a:p>
          <a:p>
            <a:endParaRPr lang="en-US" dirty="0"/>
          </a:p>
        </p:txBody>
      </p:sp>
      <p:sp>
        <p:nvSpPr>
          <p:cNvPr id="4" name="Slide Number Placeholder 3"/>
          <p:cNvSpPr>
            <a:spLocks noGrp="1"/>
          </p:cNvSpPr>
          <p:nvPr>
            <p:ph type="sldNum" sz="quarter" idx="10"/>
          </p:nvPr>
        </p:nvSpPr>
        <p:spPr/>
        <p:txBody>
          <a:bodyPr/>
          <a:lstStyle/>
          <a:p>
            <a:fld id="{AE8E9010-AFE9-4B2A-BAEA-8885168DDA05}" type="slidenum">
              <a:rPr lang="en-US" smtClean="0"/>
              <a:t>20</a:t>
            </a:fld>
            <a:endParaRPr lang="en-US"/>
          </a:p>
        </p:txBody>
      </p:sp>
    </p:spTree>
    <p:extLst>
      <p:ext uri="{BB962C8B-B14F-4D97-AF65-F5344CB8AC3E}">
        <p14:creationId xmlns:p14="http://schemas.microsoft.com/office/powerpoint/2010/main" val="14690366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3000" dirty="0"/>
              <a:t>Content </a:t>
            </a:r>
          </a:p>
          <a:p>
            <a:pPr lvl="1"/>
            <a:r>
              <a:rPr lang="en-US" dirty="0"/>
              <a:t>Educational and research based</a:t>
            </a:r>
          </a:p>
          <a:p>
            <a:pPr lvl="1"/>
            <a:r>
              <a:rPr lang="en-US" dirty="0"/>
              <a:t>“Smarter, stronger, kinder” Sesame Workshop Model </a:t>
            </a:r>
          </a:p>
          <a:p>
            <a:r>
              <a:rPr lang="en-US" sz="3000" dirty="0"/>
              <a:t>Context</a:t>
            </a:r>
          </a:p>
          <a:p>
            <a:pPr lvl="1"/>
            <a:r>
              <a:rPr lang="en-US" dirty="0"/>
              <a:t>Parental engagement (before, during, after)</a:t>
            </a:r>
          </a:p>
          <a:p>
            <a:pPr lvl="1"/>
            <a:r>
              <a:rPr lang="en-US" dirty="0"/>
              <a:t>Complements natural play/learning</a:t>
            </a:r>
          </a:p>
          <a:p>
            <a:r>
              <a:rPr lang="en-US" sz="3000" dirty="0"/>
              <a:t>Child</a:t>
            </a:r>
          </a:p>
          <a:p>
            <a:pPr lvl="1"/>
            <a:r>
              <a:rPr lang="en-US" dirty="0"/>
              <a:t>Match needs, abilities, interests, development stage</a:t>
            </a:r>
          </a:p>
          <a:p>
            <a:endParaRPr lang="en-US" dirty="0"/>
          </a:p>
        </p:txBody>
      </p:sp>
      <p:sp>
        <p:nvSpPr>
          <p:cNvPr id="4" name="Slide Number Placeholder 3"/>
          <p:cNvSpPr>
            <a:spLocks noGrp="1"/>
          </p:cNvSpPr>
          <p:nvPr>
            <p:ph type="sldNum" sz="quarter" idx="10"/>
          </p:nvPr>
        </p:nvSpPr>
        <p:spPr/>
        <p:txBody>
          <a:bodyPr/>
          <a:lstStyle/>
          <a:p>
            <a:fld id="{AE8E9010-AFE9-4B2A-BAEA-8885168DDA05}" type="slidenum">
              <a:rPr lang="en-US" smtClean="0"/>
              <a:t>21</a:t>
            </a:fld>
            <a:endParaRPr lang="en-US"/>
          </a:p>
        </p:txBody>
      </p:sp>
    </p:spTree>
    <p:extLst>
      <p:ext uri="{BB962C8B-B14F-4D97-AF65-F5344CB8AC3E}">
        <p14:creationId xmlns:p14="http://schemas.microsoft.com/office/powerpoint/2010/main" val="37795014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Make your own family media use plan. </a:t>
            </a:r>
            <a:r>
              <a:rPr lang="en-US" dirty="0"/>
              <a:t>Media should work for you and within your family values and parenting style. When used thoughtfully and appropriately, media can enhance daily life. But when used inappropriately or without thought, media can displace many important activities such as face-to-face interaction, family-time, outdoor-play, exercise, unplugged downtime and sleep. Make your plan at </a:t>
            </a:r>
            <a:r>
              <a:rPr lang="en-US" dirty="0">
                <a:hlinkClick r:id="rId3"/>
              </a:rPr>
              <a:t>HealthyChildren.org/</a:t>
            </a:r>
            <a:r>
              <a:rPr lang="en-US" dirty="0" err="1">
                <a:hlinkClick r:id="rId3"/>
              </a:rPr>
              <a:t>MediaUsePlan</a:t>
            </a:r>
            <a:r>
              <a:rPr lang="en-US" dirty="0"/>
              <a:t>.  </a:t>
            </a:r>
          </a:p>
          <a:p>
            <a:r>
              <a:rPr lang="en-US" b="1" dirty="0"/>
              <a:t>Treat media as you would any other environment in your child's life. </a:t>
            </a:r>
            <a:r>
              <a:rPr lang="en-US" dirty="0"/>
              <a:t>The same parenting guidelines apply in both real and virtual environments. </a:t>
            </a:r>
            <a:r>
              <a:rPr lang="en-US" dirty="0">
                <a:hlinkClick r:id="rId4"/>
              </a:rPr>
              <a:t>Set limits</a:t>
            </a:r>
            <a:r>
              <a:rPr lang="en-US" dirty="0"/>
              <a:t>; kids need and expect them. Know your children's </a:t>
            </a:r>
            <a:r>
              <a:rPr lang="en-US" dirty="0">
                <a:hlinkClick r:id="rId5"/>
              </a:rPr>
              <a:t>friends</a:t>
            </a:r>
            <a:r>
              <a:rPr lang="en-US" dirty="0"/>
              <a:t>, both online and off. Know what platforms, software, and apps your children are using, what sites they are visiting on the web, and what they are doing online.</a:t>
            </a:r>
          </a:p>
          <a:p>
            <a:r>
              <a:rPr lang="en-US" b="1" dirty="0"/>
              <a:t>Set limits and encourage playtime.</a:t>
            </a:r>
            <a:r>
              <a:rPr lang="en-US" dirty="0"/>
              <a:t> Media use, like all other activities, should have reasonable limits. Unstructured and offline play stimulates creativity. Make unplugged playtime a daily priority, especially for very young children. </a:t>
            </a:r>
          </a:p>
          <a:p>
            <a:r>
              <a:rPr lang="en-US" b="1" dirty="0"/>
              <a:t>Screen time shouldn't always be alone time</a:t>
            </a:r>
            <a:r>
              <a:rPr lang="en-US" dirty="0"/>
              <a:t>. Co-view, co-play and co-engage with your children when they are using screens—​it encourages social interactions, bonding, and learning. Play a video game with your kids. It's a good way to demonstrate good sportsmanship and gaming etiquette. Watch a show with them; you will have the opportunity to introduce and share your own life experiences and perspectives—and guidance. Don't just monitor them online—interact with them, so you can understand what they are doing and be a part of it. </a:t>
            </a:r>
          </a:p>
          <a:p>
            <a:r>
              <a:rPr lang="en-US" b="1" dirty="0"/>
              <a:t>Be a good role model. </a:t>
            </a:r>
            <a:r>
              <a:rPr lang="en-US" dirty="0"/>
              <a:t>Teach and model kindness and good manners online. Because children are great mimics, limit your own media use. In fact, you'll be more available for and connected with your children if you're interacting, hugging and playing with them rather than simply staring at a screen. </a:t>
            </a:r>
          </a:p>
          <a:p>
            <a:r>
              <a:rPr lang="en-US" b="1" dirty="0"/>
              <a:t>Know the value of face-to-face communication. </a:t>
            </a:r>
            <a:r>
              <a:rPr lang="en-US" dirty="0"/>
              <a:t>Very young children learn best through two-way communication. Engaging in back-and-forth "talk time" is critical for </a:t>
            </a:r>
            <a:r>
              <a:rPr lang="en-US" dirty="0">
                <a:hlinkClick r:id="rId6"/>
              </a:rPr>
              <a:t>language development</a:t>
            </a:r>
            <a:r>
              <a:rPr lang="en-US" dirty="0"/>
              <a:t>. Conversations can be face-to-face or, if necessary, by video chat with a traveling parent or far-away grandparent. Research has shown that it's that "back-and-forth conversation" that improves language skills—much more so than "passive" listening or one-way interaction with a screen.</a:t>
            </a:r>
          </a:p>
          <a:p>
            <a:r>
              <a:rPr lang="en-US" b="1" dirty="0"/>
              <a:t>Limit digital media for your youngest family members.</a:t>
            </a:r>
            <a:r>
              <a:rPr lang="en-US" dirty="0"/>
              <a:t> Avoid digital media for toddlers younger than 18 to 24 months other than video chatting. For children 18 to 24 months, watch digital media with them because they learn from watching and talking with you. Limit screen use for preschool children, ages 2 to 5, to just 1 hour a day of high-quality programing. Co-viewing is best when possible and for young children. They learn best when they are re-taught in the real world what they just learned through a screen. So, if Ernie just taught the letter D, you can reiterate this later when you are having dinner or spending time with your child. </a:t>
            </a:r>
            <a:r>
              <a:rPr lang="en-US" i="1" dirty="0"/>
              <a:t>See </a:t>
            </a:r>
            <a:r>
              <a:rPr lang="en-US" i="1" dirty="0">
                <a:hlinkClick r:id="rId7"/>
              </a:rPr>
              <a:t>Healthy Digital Media Use Habits for Babies, Toddlers &amp; Preschoolers</a:t>
            </a:r>
            <a:r>
              <a:rPr lang="en-US" i="1" dirty="0"/>
              <a:t>.</a:t>
            </a:r>
            <a:endParaRPr lang="en-US" dirty="0"/>
          </a:p>
          <a:p>
            <a:r>
              <a:rPr lang="en-US" b="1" dirty="0"/>
              <a:t>Create tech-free zones. </a:t>
            </a:r>
            <a:r>
              <a:rPr lang="en-US" dirty="0"/>
              <a:t>Keep </a:t>
            </a:r>
            <a:r>
              <a:rPr lang="en-US" dirty="0">
                <a:hlinkClick r:id="rId8"/>
              </a:rPr>
              <a:t>family mealtimes</a:t>
            </a:r>
            <a:r>
              <a:rPr lang="en-US" dirty="0"/>
              <a:t>, other family and social gatherings, and children's bedrooms screen free. Turn off televisions that you aren't watching, because background TV can get in the way of face-to-face time with kids. Recharge devices overnight—outside your child's bedroom to help him or her avoid the temptation to use them when they should be sleeping. These changes encourage more family time, healthier eating habits, and better sleep.</a:t>
            </a:r>
          </a:p>
          <a:p>
            <a:r>
              <a:rPr lang="en-US" b="1" dirty="0"/>
              <a:t>Don't use technology as an emotional pacifier</a:t>
            </a:r>
            <a:r>
              <a:rPr lang="en-US" dirty="0"/>
              <a:t>. Media can be very effective in keeping kids calm and quiet, but it should not be the only way they learn to calm down. Children need to be taught how to identify and handle strong emotions, come up with activities to manage boredom, or calm down through breathing, talking about ways to solve the problem, and finding other strategies for channeling emotions.</a:t>
            </a:r>
          </a:p>
          <a:p>
            <a:r>
              <a:rPr lang="en-US" b="1" dirty="0"/>
              <a:t>Apps for kids – do YOUR homework</a:t>
            </a:r>
            <a:r>
              <a:rPr lang="en-US" dirty="0"/>
              <a:t>. More than 80,000 apps are labeled as educational, but little research has demonstrated their actual quality. Products pitched as "interactive" should require more than "pushing and swiping." Look to organizations like </a:t>
            </a:r>
            <a:r>
              <a:rPr lang="en-US" dirty="0">
                <a:hlinkClick r:id="rId9"/>
              </a:rPr>
              <a:t>Common Sense Media</a:t>
            </a:r>
            <a:r>
              <a:rPr lang="en-US" dirty="0"/>
              <a:t> for reviews about age-appropriate apps, games and programs to guide you in making the best choices for your children.</a:t>
            </a:r>
          </a:p>
          <a:p>
            <a:r>
              <a:rPr lang="en-US" b="1" dirty="0"/>
              <a:t>It's OK for your teen to be online</a:t>
            </a:r>
            <a:r>
              <a:rPr lang="en-US" dirty="0"/>
              <a:t>. Online relationships are part of typical adolescent development. Social media can support teens as they explore and discover more about themselves and their place in the grown-up world. Just be sure your teen is behaving appropriately in both the real and online worlds. Many teens need to be reminded that a platform's privacy settings do not make things actually "private" and that images, thoughts, and behaviors teens share online will instantly become a part of their digital footprint indefinitely. </a:t>
            </a:r>
            <a:r>
              <a:rPr lang="en-US" dirty="0">
                <a:hlinkClick r:id="rId10"/>
              </a:rPr>
              <a:t>Keep lines of communication open</a:t>
            </a:r>
            <a:r>
              <a:rPr lang="en-US" dirty="0"/>
              <a:t> and let them know you're there if they have questions or concerns.</a:t>
            </a:r>
          </a:p>
          <a:p>
            <a:r>
              <a:rPr lang="en-US" b="1" dirty="0"/>
              <a:t>Warn children about the importance of privacy and the dangers of predators and sexting</a:t>
            </a:r>
            <a:r>
              <a:rPr lang="en-US" dirty="0"/>
              <a:t>. Teens need to know that once content is shared with others, they will not be able to delete or remove it completely, and includes </a:t>
            </a:r>
            <a:r>
              <a:rPr lang="en-US" dirty="0">
                <a:hlinkClick r:id="rId11"/>
              </a:rPr>
              <a:t>texting of inappropriate pictures</a:t>
            </a:r>
            <a:r>
              <a:rPr lang="en-US" dirty="0"/>
              <a:t>. They may also not know about or choose not to use privacy settings, and they need to be warned that sex offenders often use social networking, chat rooms, e-mail, and online gaming to contact and exploit children.</a:t>
            </a:r>
          </a:p>
          <a:p>
            <a:r>
              <a:rPr lang="en-US" b="1" dirty="0"/>
              <a:t>Remember: Kids will be kids</a:t>
            </a:r>
            <a:r>
              <a:rPr lang="en-US" dirty="0"/>
              <a:t>. Kids will make mistakes using media. Try to handle errors with empathy and turn a mistake into a teachable moment. But some indiscretions, such as sexting, </a:t>
            </a:r>
            <a:r>
              <a:rPr lang="en-US" dirty="0">
                <a:hlinkClick r:id="rId12"/>
              </a:rPr>
              <a:t>bullying</a:t>
            </a:r>
            <a:r>
              <a:rPr lang="en-US" dirty="0"/>
              <a:t>, or posting self-harm images, may be a red flag that hints at trouble ahead. Parents must observe carefully their children's behaviors and, if needed, enlist supportive professional help, including the family pediatrician.</a:t>
            </a:r>
          </a:p>
          <a:p>
            <a:r>
              <a:rPr lang="en-US" dirty="0"/>
              <a:t>Media and digital devices are an integral part of our world today. The benefits of these devices, if used moderately and appropriately, can be great. But, research has shown that face-to-face time with family, friends, and teachers plays a pivotal and even more important role in promoting children's learning and healthy development. Keep the face-to-face up front, and don't let it get lost behind a stream of media and tech.</a:t>
            </a:r>
          </a:p>
          <a:p>
            <a:endParaRPr lang="en-US" dirty="0"/>
          </a:p>
          <a:p>
            <a:endParaRPr lang="en-US" dirty="0"/>
          </a:p>
        </p:txBody>
      </p:sp>
      <p:sp>
        <p:nvSpPr>
          <p:cNvPr id="4" name="Slide Number Placeholder 3"/>
          <p:cNvSpPr>
            <a:spLocks noGrp="1"/>
          </p:cNvSpPr>
          <p:nvPr>
            <p:ph type="sldNum" sz="quarter" idx="10"/>
          </p:nvPr>
        </p:nvSpPr>
        <p:spPr/>
        <p:txBody>
          <a:bodyPr/>
          <a:lstStyle/>
          <a:p>
            <a:fld id="{AE8E9010-AFE9-4B2A-BAEA-8885168DDA05}" type="slidenum">
              <a:rPr lang="en-US" smtClean="0"/>
              <a:t>22</a:t>
            </a:fld>
            <a:endParaRPr lang="en-US"/>
          </a:p>
        </p:txBody>
      </p:sp>
    </p:spTree>
    <p:extLst>
      <p:ext uri="{BB962C8B-B14F-4D97-AF65-F5344CB8AC3E}">
        <p14:creationId xmlns:p14="http://schemas.microsoft.com/office/powerpoint/2010/main" val="38145855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a:solidFill>
                  <a:schemeClr val="tx1"/>
                </a:solidFill>
                <a:effectLst/>
                <a:latin typeface="+mn-lt"/>
                <a:ea typeface="+mn-ea"/>
                <a:cs typeface="+mn-cs"/>
              </a:rPr>
              <a:t>Info from Common Sense media survey from 2013, unable to find generalized statistics more up to date, Pediatrics</a:t>
            </a:r>
            <a:r>
              <a:rPr lang="en-US" sz="1200" b="0" i="0" u="none" strike="noStrike" kern="1200" baseline="0" dirty="0">
                <a:solidFill>
                  <a:schemeClr val="tx1"/>
                </a:solidFill>
                <a:effectLst/>
                <a:latin typeface="+mn-lt"/>
                <a:ea typeface="+mn-ea"/>
                <a:cs typeface="+mn-cs"/>
              </a:rPr>
              <a:t> article was limited study in inner city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a:solidFill>
                  <a:schemeClr val="tx1"/>
                </a:solidFill>
                <a:effectLst/>
                <a:latin typeface="+mn-lt"/>
                <a:ea typeface="+mn-ea"/>
                <a:cs typeface="+mn-cs"/>
              </a:rPr>
              <a:t>Children under two have a screen time average of 53 minutes per day. This increases to almost two and a half hours per day among two to four year old and almost three hours for kids in the five to eight year old range.</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AE8E9010-AFE9-4B2A-BAEA-8885168DDA05}" type="slidenum">
              <a:rPr lang="en-US" smtClean="0"/>
              <a:t>4</a:t>
            </a:fld>
            <a:endParaRPr lang="en-US" dirty="0"/>
          </a:p>
        </p:txBody>
      </p:sp>
    </p:spTree>
    <p:extLst>
      <p:ext uri="{BB962C8B-B14F-4D97-AF65-F5344CB8AC3E}">
        <p14:creationId xmlns:p14="http://schemas.microsoft.com/office/powerpoint/2010/main" val="9726649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Make your own family media use plan. </a:t>
            </a:r>
            <a:r>
              <a:rPr lang="en-US" dirty="0"/>
              <a:t>Media should work for you and within your family values and parenting style. When used thoughtfully and appropriately, media can enhance daily life. But when used inappropriately or without thought, media can displace many important activities such as face-to-face interaction, family-time, outdoor-play, exercise, unplugged downtime and sleep. Make your plan at </a:t>
            </a:r>
            <a:r>
              <a:rPr lang="en-US" dirty="0">
                <a:hlinkClick r:id="rId3"/>
              </a:rPr>
              <a:t>HealthyChildren.org/</a:t>
            </a:r>
            <a:r>
              <a:rPr lang="en-US" dirty="0" err="1">
                <a:hlinkClick r:id="rId3"/>
              </a:rPr>
              <a:t>MediaUsePlan</a:t>
            </a:r>
            <a:r>
              <a:rPr lang="en-US" dirty="0"/>
              <a:t>.  </a:t>
            </a:r>
          </a:p>
          <a:p>
            <a:r>
              <a:rPr lang="en-US" b="1" dirty="0"/>
              <a:t>Treat media as you would any other environment in your child's life. </a:t>
            </a:r>
            <a:r>
              <a:rPr lang="en-US" dirty="0"/>
              <a:t>The same parenting guidelines apply in both real and virtual environments. </a:t>
            </a:r>
            <a:r>
              <a:rPr lang="en-US" dirty="0">
                <a:hlinkClick r:id="rId4"/>
              </a:rPr>
              <a:t>Set limits</a:t>
            </a:r>
            <a:r>
              <a:rPr lang="en-US" dirty="0"/>
              <a:t>; kids need and expect them. Know your children's </a:t>
            </a:r>
            <a:r>
              <a:rPr lang="en-US" dirty="0">
                <a:hlinkClick r:id="rId5"/>
              </a:rPr>
              <a:t>friends</a:t>
            </a:r>
            <a:r>
              <a:rPr lang="en-US" dirty="0"/>
              <a:t>, both online and off. Know what platforms, software, and apps your children are using, what sites they are visiting on the web, and what they are doing online.</a:t>
            </a:r>
          </a:p>
          <a:p>
            <a:r>
              <a:rPr lang="en-US" b="1" dirty="0"/>
              <a:t>Set limits and encourage playtime.</a:t>
            </a:r>
            <a:r>
              <a:rPr lang="en-US" dirty="0"/>
              <a:t> Media use, like all other activities, should have reasonable limits. Unstructured and offline play stimulates creativity. Make unplugged playtime a daily priority, especially for very young children. </a:t>
            </a:r>
          </a:p>
          <a:p>
            <a:r>
              <a:rPr lang="en-US" b="1" dirty="0"/>
              <a:t>Screen time shouldn't always be alone time</a:t>
            </a:r>
            <a:r>
              <a:rPr lang="en-US" dirty="0"/>
              <a:t>. Co-view, co-play and co-engage with your children when they are using screens—​it encourages social interactions, bonding, and learning. Play a video game with your kids. It's a good way to demonstrate good sportsmanship and gaming etiquette. Watch a show with them; you will have the opportunity to introduce and share your own life experiences and perspectives—and guidance. Don't just monitor them online—interact with them, so you can understand what they are doing and be a part of it. </a:t>
            </a:r>
          </a:p>
          <a:p>
            <a:r>
              <a:rPr lang="en-US" b="1" dirty="0"/>
              <a:t>Be a good role model. </a:t>
            </a:r>
            <a:r>
              <a:rPr lang="en-US" dirty="0"/>
              <a:t>Teach and model kindness and good manners online. Because children are great mimics, limit your own media use. In fact, you'll be more available for and connected with your children if you're interacting, hugging and playing with them rather than simply staring at a screen. </a:t>
            </a:r>
          </a:p>
          <a:p>
            <a:r>
              <a:rPr lang="en-US" b="1" dirty="0"/>
              <a:t>Know the value of face-to-face communication. </a:t>
            </a:r>
            <a:r>
              <a:rPr lang="en-US" dirty="0"/>
              <a:t>Very young children learn best through two-way communication. Engaging in back-and-forth "talk time" is critical for </a:t>
            </a:r>
            <a:r>
              <a:rPr lang="en-US" dirty="0">
                <a:hlinkClick r:id="rId6"/>
              </a:rPr>
              <a:t>language development</a:t>
            </a:r>
            <a:r>
              <a:rPr lang="en-US" dirty="0"/>
              <a:t>. Conversations can be face-to-face or, if necessary, by video chat with a traveling parent or far-away grandparent. Research has shown that it's that "back-and-forth conversation" that improves language skills—much more so than "passive" listening or one-way interaction with a screen.</a:t>
            </a:r>
          </a:p>
          <a:p>
            <a:r>
              <a:rPr lang="en-US" b="1" dirty="0"/>
              <a:t>Limit digital media for your youngest family members.</a:t>
            </a:r>
            <a:r>
              <a:rPr lang="en-US" dirty="0"/>
              <a:t> Avoid digital media for toddlers younger than 18 to 24 months other than video chatting. For children 18 to 24 months, watch digital media with them because they learn from watching and talking with you. Limit screen use for preschool children, ages 2 to 5, to just 1 hour a day of high-quality programing. Co-viewing is best when possible and for young children. They learn best when they are re-taught in the real world what they just learned through a screen. So, if Ernie just taught the letter D, you can reiterate this later when you are having dinner or spending time with your child. </a:t>
            </a:r>
            <a:r>
              <a:rPr lang="en-US" i="1" dirty="0"/>
              <a:t>See </a:t>
            </a:r>
            <a:r>
              <a:rPr lang="en-US" i="1" dirty="0">
                <a:hlinkClick r:id="rId7"/>
              </a:rPr>
              <a:t>Healthy Digital Media Use Habits for Babies, Toddlers &amp; Preschoolers</a:t>
            </a:r>
            <a:r>
              <a:rPr lang="en-US" i="1" dirty="0"/>
              <a:t>.</a:t>
            </a:r>
            <a:endParaRPr lang="en-US" dirty="0"/>
          </a:p>
          <a:p>
            <a:r>
              <a:rPr lang="en-US" b="1" dirty="0"/>
              <a:t>Create tech-free zones. </a:t>
            </a:r>
            <a:r>
              <a:rPr lang="en-US" dirty="0"/>
              <a:t>Keep </a:t>
            </a:r>
            <a:r>
              <a:rPr lang="en-US" dirty="0">
                <a:hlinkClick r:id="rId8"/>
              </a:rPr>
              <a:t>family mealtimes</a:t>
            </a:r>
            <a:r>
              <a:rPr lang="en-US" dirty="0"/>
              <a:t>, other family and social gatherings, and children's bedrooms screen free. Turn off televisions that you aren't watching, because background TV can get in the way of face-to-face time with kids. Recharge devices overnight—outside your child's bedroom to help him or her avoid the temptation to use them when they should be sleeping. These changes encourage more family time, healthier eating habits, and better sleep.</a:t>
            </a:r>
          </a:p>
          <a:p>
            <a:r>
              <a:rPr lang="en-US" b="1" dirty="0"/>
              <a:t>Don't use technology as an emotional pacifier</a:t>
            </a:r>
            <a:r>
              <a:rPr lang="en-US" dirty="0"/>
              <a:t>. Media can be very effective in keeping kids calm and quiet, but it should not be the only way they learn to calm down. Children need to be taught how to identify and handle strong emotions, come up with activities to manage boredom, or calm down through breathing, talking about ways to solve the problem, and finding other strategies for channeling emotions.</a:t>
            </a:r>
          </a:p>
          <a:p>
            <a:r>
              <a:rPr lang="en-US" b="1" dirty="0"/>
              <a:t>Apps for kids – do YOUR homework</a:t>
            </a:r>
            <a:r>
              <a:rPr lang="en-US" dirty="0"/>
              <a:t>. More than 80,000 apps are labeled as educational, but little research has demonstrated their actual quality. Products pitched as "interactive" should require more than "pushing and swiping." Look to organizations like </a:t>
            </a:r>
            <a:r>
              <a:rPr lang="en-US" dirty="0">
                <a:hlinkClick r:id="rId9"/>
              </a:rPr>
              <a:t>Common Sense Media</a:t>
            </a:r>
            <a:r>
              <a:rPr lang="en-US" dirty="0"/>
              <a:t> for reviews about age-appropriate apps, games and programs to guide you in making the best choices for your children.</a:t>
            </a:r>
          </a:p>
          <a:p>
            <a:r>
              <a:rPr lang="en-US" b="1" dirty="0"/>
              <a:t>It's OK for your teen to be online</a:t>
            </a:r>
            <a:r>
              <a:rPr lang="en-US" dirty="0"/>
              <a:t>. Online relationships are part of typical adolescent development. Social media can support teens as they explore and discover more about themselves and their place in the grown-up world. Just be sure your teen is behaving appropriately in both the real and online worlds. Many teens need to be reminded that a platform's privacy settings do not make things actually "private" and that images, thoughts, and behaviors teens share online will instantly become a part of their digital footprint indefinitely. </a:t>
            </a:r>
            <a:r>
              <a:rPr lang="en-US" dirty="0">
                <a:hlinkClick r:id="rId10"/>
              </a:rPr>
              <a:t>Keep lines of communication open</a:t>
            </a:r>
            <a:r>
              <a:rPr lang="en-US" dirty="0"/>
              <a:t> and let them know you're there if they have questions or concerns.</a:t>
            </a:r>
          </a:p>
          <a:p>
            <a:r>
              <a:rPr lang="en-US" b="1" dirty="0"/>
              <a:t>Warn children about the importance of privacy and the dangers of predators and sexting</a:t>
            </a:r>
            <a:r>
              <a:rPr lang="en-US" dirty="0"/>
              <a:t>. Teens need to know that once content is shared with others, they will not be able to delete or remove it completely, and includes </a:t>
            </a:r>
            <a:r>
              <a:rPr lang="en-US" dirty="0">
                <a:hlinkClick r:id="rId11"/>
              </a:rPr>
              <a:t>texting of inappropriate pictures</a:t>
            </a:r>
            <a:r>
              <a:rPr lang="en-US" dirty="0"/>
              <a:t>. They may also not know about or choose not to use privacy settings, and they need to be warned that sex offenders often use social networking, chat rooms, e-mail, and online gaming to contact and exploit children.</a:t>
            </a:r>
          </a:p>
          <a:p>
            <a:r>
              <a:rPr lang="en-US" b="1" dirty="0"/>
              <a:t>Remember: Kids will be kids</a:t>
            </a:r>
            <a:r>
              <a:rPr lang="en-US" dirty="0"/>
              <a:t>. Kids will make mistakes using media. Try to handle errors with empathy and turn a mistake into a teachable moment. But some indiscretions, such as sexting, </a:t>
            </a:r>
            <a:r>
              <a:rPr lang="en-US" dirty="0">
                <a:hlinkClick r:id="rId12"/>
              </a:rPr>
              <a:t>bullying</a:t>
            </a:r>
            <a:r>
              <a:rPr lang="en-US" dirty="0"/>
              <a:t>, or posting self-harm images, may be a red flag that hints at trouble ahead. Parents must observe carefully their children's behaviors and, if needed, enlist supportive professional help, including the family pediatrician.</a:t>
            </a:r>
          </a:p>
          <a:p>
            <a:r>
              <a:rPr lang="en-US" dirty="0"/>
              <a:t>Media and digital devices are an integral part of our world today. The benefits of these devices, if used moderately and appropriately, can be great. But, research has shown that face-to-face time with family, friends, and teachers plays a pivotal and even more important role in promoting children's learning and healthy development. Keep the face-to-face up front, and don't let it get lost behind a stream of media and tech.</a:t>
            </a:r>
          </a:p>
          <a:p>
            <a:endParaRPr lang="en-US" dirty="0"/>
          </a:p>
          <a:p>
            <a:endParaRPr lang="en-US" dirty="0"/>
          </a:p>
        </p:txBody>
      </p:sp>
      <p:sp>
        <p:nvSpPr>
          <p:cNvPr id="4" name="Slide Number Placeholder 3"/>
          <p:cNvSpPr>
            <a:spLocks noGrp="1"/>
          </p:cNvSpPr>
          <p:nvPr>
            <p:ph type="sldNum" sz="quarter" idx="10"/>
          </p:nvPr>
        </p:nvSpPr>
        <p:spPr/>
        <p:txBody>
          <a:bodyPr/>
          <a:lstStyle/>
          <a:p>
            <a:fld id="{AE8E9010-AFE9-4B2A-BAEA-8885168DDA05}" type="slidenum">
              <a:rPr lang="en-US" smtClean="0"/>
              <a:t>23</a:t>
            </a:fld>
            <a:endParaRPr lang="en-US"/>
          </a:p>
        </p:txBody>
      </p:sp>
    </p:spTree>
    <p:extLst>
      <p:ext uri="{BB962C8B-B14F-4D97-AF65-F5344CB8AC3E}">
        <p14:creationId xmlns:p14="http://schemas.microsoft.com/office/powerpoint/2010/main" val="469904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8E9010-AFE9-4B2A-BAEA-8885168DDA05}" type="slidenum">
              <a:rPr lang="en-US" smtClean="0"/>
              <a:t>25</a:t>
            </a:fld>
            <a:endParaRPr lang="en-US"/>
          </a:p>
        </p:txBody>
      </p:sp>
    </p:spTree>
    <p:extLst>
      <p:ext uri="{BB962C8B-B14F-4D97-AF65-F5344CB8AC3E}">
        <p14:creationId xmlns:p14="http://schemas.microsoft.com/office/powerpoint/2010/main" val="31523167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8E9010-AFE9-4B2A-BAEA-8885168DDA05}" type="slidenum">
              <a:rPr lang="en-US" smtClean="0"/>
              <a:t>26</a:t>
            </a:fld>
            <a:endParaRPr lang="en-US" dirty="0"/>
          </a:p>
        </p:txBody>
      </p:sp>
    </p:spTree>
    <p:extLst>
      <p:ext uri="{BB962C8B-B14F-4D97-AF65-F5344CB8AC3E}">
        <p14:creationId xmlns:p14="http://schemas.microsoft.com/office/powerpoint/2010/main" val="418235911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8E9010-AFE9-4B2A-BAEA-8885168DDA05}" type="slidenum">
              <a:rPr lang="en-US" smtClean="0"/>
              <a:t>29</a:t>
            </a:fld>
            <a:endParaRPr lang="en-US" dirty="0"/>
          </a:p>
        </p:txBody>
      </p:sp>
    </p:spTree>
    <p:extLst>
      <p:ext uri="{BB962C8B-B14F-4D97-AF65-F5344CB8AC3E}">
        <p14:creationId xmlns:p14="http://schemas.microsoft.com/office/powerpoint/2010/main" val="323214520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 case study here if time , male affected by tech use </a:t>
            </a:r>
          </a:p>
        </p:txBody>
      </p:sp>
      <p:sp>
        <p:nvSpPr>
          <p:cNvPr id="4" name="Slide Number Placeholder 3"/>
          <p:cNvSpPr>
            <a:spLocks noGrp="1"/>
          </p:cNvSpPr>
          <p:nvPr>
            <p:ph type="sldNum" sz="quarter" idx="10"/>
          </p:nvPr>
        </p:nvSpPr>
        <p:spPr/>
        <p:txBody>
          <a:bodyPr/>
          <a:lstStyle/>
          <a:p>
            <a:fld id="{AE8E9010-AFE9-4B2A-BAEA-8885168DDA05}" type="slidenum">
              <a:rPr lang="en-US" smtClean="0"/>
              <a:t>31</a:t>
            </a:fld>
            <a:endParaRPr lang="en-US" dirty="0"/>
          </a:p>
        </p:txBody>
      </p:sp>
    </p:spTree>
    <p:extLst>
      <p:ext uri="{BB962C8B-B14F-4D97-AF65-F5344CB8AC3E}">
        <p14:creationId xmlns:p14="http://schemas.microsoft.com/office/powerpoint/2010/main" val="20741012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8E9010-AFE9-4B2A-BAEA-8885168DDA05}" type="slidenum">
              <a:rPr lang="en-US" smtClean="0"/>
              <a:t>32</a:t>
            </a:fld>
            <a:endParaRPr lang="en-US" dirty="0"/>
          </a:p>
        </p:txBody>
      </p:sp>
    </p:spTree>
    <p:extLst>
      <p:ext uri="{BB962C8B-B14F-4D97-AF65-F5344CB8AC3E}">
        <p14:creationId xmlns:p14="http://schemas.microsoft.com/office/powerpoint/2010/main" val="276934978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8E9010-AFE9-4B2A-BAEA-8885168DDA05}" type="slidenum">
              <a:rPr lang="en-US" smtClean="0"/>
              <a:t>33</a:t>
            </a:fld>
            <a:endParaRPr lang="en-US" dirty="0"/>
          </a:p>
        </p:txBody>
      </p:sp>
    </p:spTree>
    <p:extLst>
      <p:ext uri="{BB962C8B-B14F-4D97-AF65-F5344CB8AC3E}">
        <p14:creationId xmlns:p14="http://schemas.microsoft.com/office/powerpoint/2010/main" val="249458789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8E9010-AFE9-4B2A-BAEA-8885168DDA05}" type="slidenum">
              <a:rPr lang="en-US" smtClean="0"/>
              <a:t>35</a:t>
            </a:fld>
            <a:endParaRPr lang="en-US" dirty="0"/>
          </a:p>
        </p:txBody>
      </p:sp>
    </p:spTree>
    <p:extLst>
      <p:ext uri="{BB962C8B-B14F-4D97-AF65-F5344CB8AC3E}">
        <p14:creationId xmlns:p14="http://schemas.microsoft.com/office/powerpoint/2010/main" val="1392875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8E9010-AFE9-4B2A-BAEA-8885168DDA05}" type="slidenum">
              <a:rPr lang="en-US" smtClean="0"/>
              <a:t>5</a:t>
            </a:fld>
            <a:endParaRPr lang="en-US" dirty="0"/>
          </a:p>
        </p:txBody>
      </p:sp>
    </p:spTree>
    <p:extLst>
      <p:ext uri="{BB962C8B-B14F-4D97-AF65-F5344CB8AC3E}">
        <p14:creationId xmlns:p14="http://schemas.microsoft.com/office/powerpoint/2010/main" val="36483980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these theorists present optimal goals / outcomes for each of the stages. As in</a:t>
            </a:r>
            <a:r>
              <a:rPr lang="en-US" baseline="0" dirty="0"/>
              <a:t> all developmental theories, each stage must be mastered in order to move on and be successful in meeting the goals of the next stage. We all know that many factors can impact on the success of meeting each developmental goal. </a:t>
            </a:r>
          </a:p>
          <a:p>
            <a:endParaRPr lang="en-US" baseline="0" dirty="0"/>
          </a:p>
          <a:p>
            <a:r>
              <a:rPr lang="en-US" baseline="0" dirty="0"/>
              <a:t>The stages may have different names depending on the theorist but there is overlap and commonalities .</a:t>
            </a:r>
          </a:p>
          <a:p>
            <a:r>
              <a:rPr lang="en-US" baseline="0" dirty="0"/>
              <a:t>All address the need for quality of attachment as a baseline, on which the rest of development will build. </a:t>
            </a:r>
            <a:endParaRPr lang="en-US" dirty="0"/>
          </a:p>
        </p:txBody>
      </p:sp>
      <p:sp>
        <p:nvSpPr>
          <p:cNvPr id="4" name="Slide Number Placeholder 3"/>
          <p:cNvSpPr>
            <a:spLocks noGrp="1"/>
          </p:cNvSpPr>
          <p:nvPr>
            <p:ph type="sldNum" sz="quarter" idx="10"/>
          </p:nvPr>
        </p:nvSpPr>
        <p:spPr/>
        <p:txBody>
          <a:bodyPr/>
          <a:lstStyle/>
          <a:p>
            <a:fld id="{AE8E9010-AFE9-4B2A-BAEA-8885168DDA05}" type="slidenum">
              <a:rPr lang="en-US" smtClean="0"/>
              <a:t>6</a:t>
            </a:fld>
            <a:endParaRPr lang="en-US" dirty="0"/>
          </a:p>
        </p:txBody>
      </p:sp>
    </p:spTree>
    <p:extLst>
      <p:ext uri="{BB962C8B-B14F-4D97-AF65-F5344CB8AC3E}">
        <p14:creationId xmlns:p14="http://schemas.microsoft.com/office/powerpoint/2010/main" val="21196883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Mastery</a:t>
            </a:r>
            <a:r>
              <a:rPr lang="en-US" baseline="0" dirty="0"/>
              <a:t> is needed at each stage to successfully move on to conquer the next. Interruptions in this trajectory can lead to behavioral and mental health issues.</a:t>
            </a:r>
          </a:p>
          <a:p>
            <a:r>
              <a:rPr lang="en-US" baseline="0" dirty="0"/>
              <a:t>Secure attachment comes from the interaction with primary caretaker and allows for the development of trust, the goal of the first stage of development</a:t>
            </a:r>
          </a:p>
          <a:p>
            <a:r>
              <a:rPr lang="en-US" sz="1200" kern="1200" dirty="0">
                <a:solidFill>
                  <a:schemeClr val="tx1"/>
                </a:solidFill>
                <a:effectLst/>
                <a:latin typeface="+mn-lt"/>
                <a:ea typeface="+mn-ea"/>
                <a:cs typeface="+mn-cs"/>
              </a:rPr>
              <a:t>Early life experiences (as confirmed by the ACEs study) lay down the connections</a:t>
            </a:r>
            <a:r>
              <a:rPr lang="en-US" sz="1200" kern="1200" baseline="0" dirty="0">
                <a:solidFill>
                  <a:schemeClr val="tx1"/>
                </a:solidFill>
                <a:effectLst/>
                <a:latin typeface="+mn-lt"/>
                <a:ea typeface="+mn-ea"/>
                <a:cs typeface="+mn-cs"/>
              </a:rPr>
              <a:t> that form the architecture of the brain</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E8E9010-AFE9-4B2A-BAEA-8885168DDA05}" type="slidenum">
              <a:rPr lang="en-US" smtClean="0"/>
              <a:t>7</a:t>
            </a:fld>
            <a:endParaRPr lang="en-US" dirty="0"/>
          </a:p>
        </p:txBody>
      </p:sp>
    </p:spTree>
    <p:extLst>
      <p:ext uri="{BB962C8B-B14F-4D97-AF65-F5344CB8AC3E}">
        <p14:creationId xmlns:p14="http://schemas.microsoft.com/office/powerpoint/2010/main" val="25046840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Discuss how tech can affect each stage </a:t>
            </a:r>
          </a:p>
          <a:p>
            <a:endParaRPr lang="en-US" dirty="0"/>
          </a:p>
          <a:p>
            <a:r>
              <a:rPr lang="en-US" dirty="0"/>
              <a:t>Main issue is the use of tech to meet the emotional needs of child instead of having the caretaker do so directly</a:t>
            </a:r>
          </a:p>
          <a:p>
            <a:r>
              <a:rPr lang="en-US" dirty="0"/>
              <a:t>The foundation of all development is the human interactions (</a:t>
            </a:r>
            <a:r>
              <a:rPr lang="en-US" baseline="0" dirty="0"/>
              <a:t>positive and negative) that shape the architecture of the brain</a:t>
            </a:r>
          </a:p>
          <a:p>
            <a:r>
              <a:rPr lang="en-US" baseline="0" dirty="0"/>
              <a:t>Trust , along with self regulation(which has been noted to be a primary skill needed for success in the educational environment) are learned ( or not) through the external responses of the primary caretaker by their response to the infant’s needs.</a:t>
            </a:r>
          </a:p>
          <a:p>
            <a:endParaRPr lang="en-US" baseline="0" dirty="0"/>
          </a:p>
          <a:p>
            <a:r>
              <a:rPr lang="en-US" baseline="0" dirty="0"/>
              <a:t>Autonomy is the appropriate skill learned when the situations are paced for the child to successfully master age appropriate skills via the interaction with the primary caretaker, the use of transitional objects, the touching base with the primary caretaker, developing a relationship where the child learns they are important. Learning to name and gain some control over emotional states is acquired during these stages of development.</a:t>
            </a:r>
          </a:p>
          <a:p>
            <a:endParaRPr lang="en-US" baseline="0" dirty="0"/>
          </a:p>
          <a:p>
            <a:r>
              <a:rPr lang="en-US" baseline="0" dirty="0"/>
              <a:t>Using tech to address these needs interferes with normal attainment of these skills that are crucial to success in the future. Giving the child a movie/ phone,/ TV when they tantrum is not teaching them the vocabulary or self regulation needed for mastery of these developmental steps </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AE8E9010-AFE9-4B2A-BAEA-8885168DDA05}" type="slidenum">
              <a:rPr lang="en-US" smtClean="0"/>
              <a:t>8</a:t>
            </a:fld>
            <a:endParaRPr lang="en-US" dirty="0"/>
          </a:p>
        </p:txBody>
      </p:sp>
    </p:spTree>
    <p:extLst>
      <p:ext uri="{BB962C8B-B14F-4D97-AF65-F5344CB8AC3E}">
        <p14:creationId xmlns:p14="http://schemas.microsoft.com/office/powerpoint/2010/main" val="32727893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AAP guidelines: </a:t>
            </a:r>
            <a:r>
              <a:rPr lang="en-US" dirty="0"/>
              <a:t>“Children younger than 2 years need hands-on exploration and social interaction with trusted caregivers to develop their cognitive, language, motor, and social-emotional skills.” Under 2 years, no obvious benefit from Tech. Under18 months ;</a:t>
            </a:r>
            <a:r>
              <a:rPr lang="en-US" baseline="0" dirty="0"/>
              <a:t> </a:t>
            </a:r>
            <a:r>
              <a:rPr lang="en-US" dirty="0"/>
              <a:t>use for video chatting From 15 months on, limited use and should be used with adult to interpret and inter act</a:t>
            </a:r>
            <a:r>
              <a:rPr lang="en-US" baseline="0" dirty="0"/>
              <a:t> with child </a:t>
            </a:r>
            <a:r>
              <a:rPr lang="en-US" dirty="0"/>
              <a:t> </a:t>
            </a:r>
          </a:p>
          <a:p>
            <a:r>
              <a:rPr lang="en-US" dirty="0"/>
              <a:t>With pre-school,3-5 years, programs like Sesame St and PBS viewed with parents interacting and interpreting have</a:t>
            </a:r>
            <a:r>
              <a:rPr lang="en-US" baseline="0" dirty="0"/>
              <a:t> some evidence of helping literacy skills </a:t>
            </a:r>
          </a:p>
          <a:p>
            <a:endParaRPr lang="en-US" b="1" baseline="0" dirty="0"/>
          </a:p>
          <a:p>
            <a:r>
              <a:rPr lang="en-US" b="1" baseline="0" dirty="0"/>
              <a:t>AACAP:  Facts for Families  https://www.aacap.org/AACAP/Families_and_Youth/Facts_for_Families/FFF-Guide/Children-Online-059.aspx</a:t>
            </a:r>
          </a:p>
          <a:p>
            <a:endParaRPr lang="en-US" b="1" baseline="0" dirty="0"/>
          </a:p>
          <a:p>
            <a:r>
              <a:rPr lang="en-US" b="1" baseline="0" dirty="0"/>
              <a:t>ASHA  American  Speech and Hearing Society: </a:t>
            </a:r>
            <a:r>
              <a:rPr lang="en-US" dirty="0"/>
              <a:t>A team led by Catherine </a:t>
            </a:r>
            <a:r>
              <a:rPr lang="en-US" dirty="0" err="1"/>
              <a:t>Birken</a:t>
            </a:r>
            <a:r>
              <a:rPr lang="en-US" dirty="0"/>
              <a:t>, the study’s principal investigator and a staff pediatrician and scientist at The Hospital for Sick Children (SickKids) in Toronto, examined 894 children (ages 6 months to 2 years) participating in </a:t>
            </a:r>
            <a:r>
              <a:rPr lang="en-US" dirty="0" err="1"/>
              <a:t>TARGet</a:t>
            </a:r>
            <a:r>
              <a:rPr lang="en-US" dirty="0"/>
              <a:t> Kids!, a Toronto practice-based research network, between 2011 and 2015.</a:t>
            </a:r>
          </a:p>
          <a:p>
            <a:r>
              <a:rPr lang="en-US" dirty="0"/>
              <a:t>The more handheld screen time a child’s parent reported, the more likely the child was to have expressive speech delays.</a:t>
            </a:r>
          </a:p>
          <a:p>
            <a:r>
              <a:rPr lang="en-US" dirty="0"/>
              <a:t>By their 18-month check-ups, 20 percent of the children had daily average handheld device use of 28 minutes, as reported by their parents. Using a screening tool for language delay, researchers found that the more handheld screen time a child’s parent reported, the more likely the child was to have expressive speech delays.</a:t>
            </a:r>
          </a:p>
          <a:p>
            <a:r>
              <a:rPr lang="en-US" dirty="0"/>
              <a:t>Each 30-minute increase in handheld screen time translated into a 49 percent increased risk of expressive speech delay. Researchers found no apparent link between handheld screen time and other communication delays, such as social interactions, body language or gestures.</a:t>
            </a:r>
          </a:p>
          <a:p>
            <a:r>
              <a:rPr lang="en-US" dirty="0"/>
              <a:t>The results support a recent American Academy of Pediatrics recommendation to discourage any type of screen media in children younger than 18 months.</a:t>
            </a:r>
          </a:p>
          <a:p>
            <a:r>
              <a:rPr lang="en-US" dirty="0"/>
              <a:t>© 2017 American Speech-Language-Hearing Association</a:t>
            </a:r>
          </a:p>
          <a:p>
            <a:endParaRPr lang="en-US" b="1" dirty="0"/>
          </a:p>
        </p:txBody>
      </p:sp>
      <p:sp>
        <p:nvSpPr>
          <p:cNvPr id="4" name="Slide Number Placeholder 3"/>
          <p:cNvSpPr>
            <a:spLocks noGrp="1"/>
          </p:cNvSpPr>
          <p:nvPr>
            <p:ph type="sldNum" sz="quarter" idx="10"/>
          </p:nvPr>
        </p:nvSpPr>
        <p:spPr/>
        <p:txBody>
          <a:bodyPr/>
          <a:lstStyle/>
          <a:p>
            <a:fld id="{AE8E9010-AFE9-4B2A-BAEA-8885168DDA05}" type="slidenum">
              <a:rPr lang="en-US" smtClean="0"/>
              <a:t>9</a:t>
            </a:fld>
            <a:endParaRPr lang="en-US" dirty="0"/>
          </a:p>
        </p:txBody>
      </p:sp>
    </p:spTree>
    <p:extLst>
      <p:ext uri="{BB962C8B-B14F-4D97-AF65-F5344CB8AC3E}">
        <p14:creationId xmlns:p14="http://schemas.microsoft.com/office/powerpoint/2010/main" val="36208271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8E9010-AFE9-4B2A-BAEA-8885168DDA05}" type="slidenum">
              <a:rPr lang="en-US" smtClean="0"/>
              <a:t>10</a:t>
            </a:fld>
            <a:endParaRPr lang="en-US"/>
          </a:p>
        </p:txBody>
      </p:sp>
    </p:spTree>
    <p:extLst>
      <p:ext uri="{BB962C8B-B14F-4D97-AF65-F5344CB8AC3E}">
        <p14:creationId xmlns:p14="http://schemas.microsoft.com/office/powerpoint/2010/main" val="36864708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Passive consumption: watching TV, reading, and listening to music</a:t>
            </a:r>
          </a:p>
          <a:p>
            <a:r>
              <a:rPr lang="en-US" dirty="0"/>
              <a:t>Interactive consumption: playing games and browsing the Internet</a:t>
            </a:r>
          </a:p>
          <a:p>
            <a:r>
              <a:rPr lang="en-US" dirty="0"/>
              <a:t>Communication: video-chatting and using social media</a:t>
            </a:r>
          </a:p>
          <a:p>
            <a:r>
              <a:rPr lang="en-US" dirty="0"/>
              <a:t>​Content creation: using devices to make digital art or music</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(Common Sense Media, 2015)</a:t>
            </a:r>
          </a:p>
          <a:p>
            <a:endParaRPr lang="en-US" dirty="0"/>
          </a:p>
        </p:txBody>
      </p:sp>
      <p:sp>
        <p:nvSpPr>
          <p:cNvPr id="4" name="Slide Number Placeholder 3"/>
          <p:cNvSpPr>
            <a:spLocks noGrp="1"/>
          </p:cNvSpPr>
          <p:nvPr>
            <p:ph type="sldNum" sz="quarter" idx="10"/>
          </p:nvPr>
        </p:nvSpPr>
        <p:spPr/>
        <p:txBody>
          <a:bodyPr/>
          <a:lstStyle/>
          <a:p>
            <a:fld id="{AE8E9010-AFE9-4B2A-BAEA-8885168DDA05}" type="slidenum">
              <a:rPr lang="en-US" smtClean="0"/>
              <a:t>11</a:t>
            </a:fld>
            <a:endParaRPr lang="en-US"/>
          </a:p>
        </p:txBody>
      </p:sp>
    </p:spTree>
    <p:extLst>
      <p:ext uri="{BB962C8B-B14F-4D97-AF65-F5344CB8AC3E}">
        <p14:creationId xmlns:p14="http://schemas.microsoft.com/office/powerpoint/2010/main" val="32320931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 y="2438401"/>
            <a:ext cx="12012084"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a:defRPr/>
                </a:pPr>
                <a:endParaRPr lang="en-US" sz="1800" dirty="0"/>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defRPr/>
                </a:pPr>
                <a:endParaRPr lang="en-US" sz="1800" dirty="0"/>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a:defRPr/>
                </a:pPr>
                <a:endParaRPr lang="en-US" sz="1800" dirty="0"/>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defRPr/>
                </a:pPr>
                <a:endParaRPr lang="en-US" sz="1800" dirty="0"/>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defRPr/>
              </a:pPr>
              <a:endParaRPr lang="en-US" sz="1800" dirty="0"/>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a:defRPr/>
              </a:pPr>
              <a:endParaRPr lang="en-US" sz="1800" dirty="0"/>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sz="1800" dirty="0"/>
            </a:p>
          </p:txBody>
        </p:sp>
      </p:grpSp>
      <p:sp>
        <p:nvSpPr>
          <p:cNvPr id="5132" name="Rectangle 12"/>
          <p:cNvSpPr>
            <a:spLocks noGrp="1" noChangeArrowheads="1"/>
          </p:cNvSpPr>
          <p:nvPr>
            <p:ph type="ctrTitle"/>
          </p:nvPr>
        </p:nvSpPr>
        <p:spPr>
          <a:xfrm>
            <a:off x="1320800" y="1676400"/>
            <a:ext cx="10363200" cy="1462088"/>
          </a:xfrm>
        </p:spPr>
        <p:txBody>
          <a:bodyPr/>
          <a:lstStyle>
            <a:lvl1pPr>
              <a:defRPr/>
            </a:lvl1pPr>
          </a:lstStyle>
          <a:p>
            <a:r>
              <a:rPr lang="en-US"/>
              <a:t>Click to edit Master title style</a:t>
            </a:r>
          </a:p>
        </p:txBody>
      </p:sp>
      <p:sp>
        <p:nvSpPr>
          <p:cNvPr id="5133" name="Rectangle 13"/>
          <p:cNvSpPr>
            <a:spLocks noGrp="1" noChangeArrowheads="1"/>
          </p:cNvSpPr>
          <p:nvPr>
            <p:ph type="subTitle" idx="1"/>
          </p:nvPr>
        </p:nvSpPr>
        <p:spPr>
          <a:xfrm>
            <a:off x="1828800" y="3886200"/>
            <a:ext cx="8534400" cy="1752600"/>
          </a:xfrm>
        </p:spPr>
        <p:txBody>
          <a:bodyPr/>
          <a:lstStyle>
            <a:lvl1pPr marL="0" indent="0" algn="ctr">
              <a:buFont typeface="Wingdings" pitchFamily="2" charset="2"/>
              <a:buNone/>
              <a:defRPr/>
            </a:lvl1pPr>
          </a:lstStyle>
          <a:p>
            <a:r>
              <a:rPr lang="en-US"/>
              <a:t>Click to edit Master subtitle style</a:t>
            </a:r>
          </a:p>
        </p:txBody>
      </p:sp>
      <p:sp>
        <p:nvSpPr>
          <p:cNvPr id="14" name="Rectangle 14"/>
          <p:cNvSpPr>
            <a:spLocks noGrp="1" noChangeArrowheads="1"/>
          </p:cNvSpPr>
          <p:nvPr>
            <p:ph type="dt" sz="half" idx="10"/>
          </p:nvPr>
        </p:nvSpPr>
        <p:spPr>
          <a:xfrm>
            <a:off x="1320800" y="6248400"/>
            <a:ext cx="2540000" cy="457200"/>
          </a:xfrm>
        </p:spPr>
        <p:txBody>
          <a:bodyPr/>
          <a:lstStyle>
            <a:lvl1pPr>
              <a:defRPr smtClean="0">
                <a:solidFill>
                  <a:schemeClr val="bg2"/>
                </a:solidFill>
              </a:defRPr>
            </a:lvl1pPr>
          </a:lstStyle>
          <a:p>
            <a:fld id="{ECE0BB97-0861-4892-B239-BDF91D8283A3}" type="datetimeFigureOut">
              <a:rPr lang="en-US" smtClean="0"/>
              <a:t>6/18/19</a:t>
            </a:fld>
            <a:endParaRPr lang="en-US" dirty="0"/>
          </a:p>
        </p:txBody>
      </p:sp>
      <p:sp>
        <p:nvSpPr>
          <p:cNvPr id="15" name="Rectangle 15"/>
          <p:cNvSpPr>
            <a:spLocks noGrp="1" noChangeArrowheads="1"/>
          </p:cNvSpPr>
          <p:nvPr>
            <p:ph type="ftr" sz="quarter" idx="11"/>
          </p:nvPr>
        </p:nvSpPr>
        <p:spPr>
          <a:xfrm>
            <a:off x="4572000" y="6248400"/>
            <a:ext cx="3860800" cy="457200"/>
          </a:xfrm>
        </p:spPr>
        <p:txBody>
          <a:bodyPr/>
          <a:lstStyle>
            <a:lvl1pPr>
              <a:defRPr smtClean="0">
                <a:solidFill>
                  <a:schemeClr val="bg2"/>
                </a:solidFill>
              </a:defRPr>
            </a:lvl1pPr>
          </a:lstStyle>
          <a:p>
            <a:endParaRPr lang="en-US" dirty="0"/>
          </a:p>
        </p:txBody>
      </p:sp>
      <p:sp>
        <p:nvSpPr>
          <p:cNvPr id="16" name="Rectangle 16"/>
          <p:cNvSpPr>
            <a:spLocks noGrp="1" noChangeArrowheads="1"/>
          </p:cNvSpPr>
          <p:nvPr>
            <p:ph type="sldNum" sz="quarter" idx="12"/>
          </p:nvPr>
        </p:nvSpPr>
        <p:spPr>
          <a:xfrm>
            <a:off x="9144000" y="6248400"/>
            <a:ext cx="2540000" cy="457200"/>
          </a:xfrm>
        </p:spPr>
        <p:txBody>
          <a:bodyPr/>
          <a:lstStyle>
            <a:lvl1pPr>
              <a:defRPr smtClean="0">
                <a:solidFill>
                  <a:schemeClr val="bg2"/>
                </a:solidFill>
              </a:defRPr>
            </a:lvl1pPr>
          </a:lstStyle>
          <a:p>
            <a:fld id="{A5C5648D-442A-452A-AEFF-8D0198D0AC14}" type="slidenum">
              <a:rPr lang="en-US" smtClean="0"/>
              <a:t>‹#›</a:t>
            </a:fld>
            <a:endParaRPr lang="en-US" dirty="0"/>
          </a:p>
        </p:txBody>
      </p:sp>
    </p:spTree>
    <p:extLst>
      <p:ext uri="{BB962C8B-B14F-4D97-AF65-F5344CB8AC3E}">
        <p14:creationId xmlns:p14="http://schemas.microsoft.com/office/powerpoint/2010/main" val="3480486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fld id="{ECE0BB97-0861-4892-B239-BDF91D8283A3}" type="datetimeFigureOut">
              <a:rPr lang="en-US" smtClean="0"/>
              <a:t>6/18/19</a:t>
            </a:fld>
            <a:endParaRPr lang="en-US" dirty="0"/>
          </a:p>
        </p:txBody>
      </p:sp>
      <p:sp>
        <p:nvSpPr>
          <p:cNvPr id="5" name="Rectangle 12"/>
          <p:cNvSpPr>
            <a:spLocks noGrp="1" noChangeArrowheads="1"/>
          </p:cNvSpPr>
          <p:nvPr>
            <p:ph type="ftr" sz="quarter" idx="11"/>
          </p:nvPr>
        </p:nvSpPr>
        <p:spPr>
          <a:ln/>
        </p:spPr>
        <p:txBody>
          <a:bodyPr/>
          <a:lstStyle>
            <a:lvl1pPr>
              <a:defRPr/>
            </a:lvl1pPr>
          </a:lstStyle>
          <a:p>
            <a:endParaRPr lang="en-US" dirty="0"/>
          </a:p>
        </p:txBody>
      </p:sp>
      <p:sp>
        <p:nvSpPr>
          <p:cNvPr id="6" name="Rectangle 13"/>
          <p:cNvSpPr>
            <a:spLocks noGrp="1" noChangeArrowheads="1"/>
          </p:cNvSpPr>
          <p:nvPr>
            <p:ph type="sldNum" sz="quarter" idx="12"/>
          </p:nvPr>
        </p:nvSpPr>
        <p:spPr>
          <a:ln/>
        </p:spPr>
        <p:txBody>
          <a:bodyPr/>
          <a:lstStyle>
            <a:lvl1pPr>
              <a:defRPr/>
            </a:lvl1pPr>
          </a:lstStyle>
          <a:p>
            <a:fld id="{A5C5648D-442A-452A-AEFF-8D0198D0AC14}" type="slidenum">
              <a:rPr lang="en-US" smtClean="0"/>
              <a:t>‹#›</a:t>
            </a:fld>
            <a:endParaRPr lang="en-US" dirty="0"/>
          </a:p>
        </p:txBody>
      </p:sp>
    </p:spTree>
    <p:extLst>
      <p:ext uri="{BB962C8B-B14F-4D97-AF65-F5344CB8AC3E}">
        <p14:creationId xmlns:p14="http://schemas.microsoft.com/office/powerpoint/2010/main" val="1007030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38733" y="214313"/>
            <a:ext cx="2601384" cy="5918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534584" y="214313"/>
            <a:ext cx="7600949" cy="5918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fld id="{ECE0BB97-0861-4892-B239-BDF91D8283A3}" type="datetimeFigureOut">
              <a:rPr lang="en-US" smtClean="0"/>
              <a:t>6/18/19</a:t>
            </a:fld>
            <a:endParaRPr lang="en-US" dirty="0"/>
          </a:p>
        </p:txBody>
      </p:sp>
      <p:sp>
        <p:nvSpPr>
          <p:cNvPr id="5" name="Rectangle 12"/>
          <p:cNvSpPr>
            <a:spLocks noGrp="1" noChangeArrowheads="1"/>
          </p:cNvSpPr>
          <p:nvPr>
            <p:ph type="ftr" sz="quarter" idx="11"/>
          </p:nvPr>
        </p:nvSpPr>
        <p:spPr>
          <a:ln/>
        </p:spPr>
        <p:txBody>
          <a:bodyPr/>
          <a:lstStyle>
            <a:lvl1pPr>
              <a:defRPr/>
            </a:lvl1pPr>
          </a:lstStyle>
          <a:p>
            <a:endParaRPr lang="en-US" dirty="0"/>
          </a:p>
        </p:txBody>
      </p:sp>
      <p:sp>
        <p:nvSpPr>
          <p:cNvPr id="6" name="Rectangle 13"/>
          <p:cNvSpPr>
            <a:spLocks noGrp="1" noChangeArrowheads="1"/>
          </p:cNvSpPr>
          <p:nvPr>
            <p:ph type="sldNum" sz="quarter" idx="12"/>
          </p:nvPr>
        </p:nvSpPr>
        <p:spPr>
          <a:ln/>
        </p:spPr>
        <p:txBody>
          <a:bodyPr/>
          <a:lstStyle>
            <a:lvl1pPr>
              <a:defRPr/>
            </a:lvl1pPr>
          </a:lstStyle>
          <a:p>
            <a:fld id="{A5C5648D-442A-452A-AEFF-8D0198D0AC14}" type="slidenum">
              <a:rPr lang="en-US" smtClean="0"/>
              <a:t>‹#›</a:t>
            </a:fld>
            <a:endParaRPr lang="en-US" dirty="0"/>
          </a:p>
        </p:txBody>
      </p:sp>
    </p:spTree>
    <p:extLst>
      <p:ext uri="{BB962C8B-B14F-4D97-AF65-F5344CB8AC3E}">
        <p14:creationId xmlns:p14="http://schemas.microsoft.com/office/powerpoint/2010/main" val="3197151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fld id="{ECE0BB97-0861-4892-B239-BDF91D8283A3}" type="datetimeFigureOut">
              <a:rPr lang="en-US" smtClean="0"/>
              <a:t>6/18/19</a:t>
            </a:fld>
            <a:endParaRPr lang="en-US" dirty="0"/>
          </a:p>
        </p:txBody>
      </p:sp>
      <p:sp>
        <p:nvSpPr>
          <p:cNvPr id="5" name="Rectangle 12"/>
          <p:cNvSpPr>
            <a:spLocks noGrp="1" noChangeArrowheads="1"/>
          </p:cNvSpPr>
          <p:nvPr>
            <p:ph type="ftr" sz="quarter" idx="11"/>
          </p:nvPr>
        </p:nvSpPr>
        <p:spPr>
          <a:ln/>
        </p:spPr>
        <p:txBody>
          <a:bodyPr/>
          <a:lstStyle>
            <a:lvl1pPr>
              <a:defRPr/>
            </a:lvl1pPr>
          </a:lstStyle>
          <a:p>
            <a:endParaRPr lang="en-US" dirty="0"/>
          </a:p>
        </p:txBody>
      </p:sp>
      <p:sp>
        <p:nvSpPr>
          <p:cNvPr id="6" name="Rectangle 13"/>
          <p:cNvSpPr>
            <a:spLocks noGrp="1" noChangeArrowheads="1"/>
          </p:cNvSpPr>
          <p:nvPr>
            <p:ph type="sldNum" sz="quarter" idx="12"/>
          </p:nvPr>
        </p:nvSpPr>
        <p:spPr>
          <a:ln/>
        </p:spPr>
        <p:txBody>
          <a:bodyPr/>
          <a:lstStyle>
            <a:lvl1pPr>
              <a:defRPr/>
            </a:lvl1pPr>
          </a:lstStyle>
          <a:p>
            <a:fld id="{A5C5648D-442A-452A-AEFF-8D0198D0AC14}" type="slidenum">
              <a:rPr lang="en-US" smtClean="0"/>
              <a:t>‹#›</a:t>
            </a:fld>
            <a:endParaRPr lang="en-US" dirty="0"/>
          </a:p>
        </p:txBody>
      </p:sp>
    </p:spTree>
    <p:extLst>
      <p:ext uri="{BB962C8B-B14F-4D97-AF65-F5344CB8AC3E}">
        <p14:creationId xmlns:p14="http://schemas.microsoft.com/office/powerpoint/2010/main" val="2392054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1"/>
          <p:cNvSpPr>
            <a:spLocks noGrp="1" noChangeArrowheads="1"/>
          </p:cNvSpPr>
          <p:nvPr>
            <p:ph type="dt" sz="half" idx="10"/>
          </p:nvPr>
        </p:nvSpPr>
        <p:spPr>
          <a:ln/>
        </p:spPr>
        <p:txBody>
          <a:bodyPr/>
          <a:lstStyle>
            <a:lvl1pPr>
              <a:defRPr/>
            </a:lvl1pPr>
          </a:lstStyle>
          <a:p>
            <a:fld id="{ECE0BB97-0861-4892-B239-BDF91D8283A3}" type="datetimeFigureOut">
              <a:rPr lang="en-US" smtClean="0"/>
              <a:t>6/18/19</a:t>
            </a:fld>
            <a:endParaRPr lang="en-US" dirty="0"/>
          </a:p>
        </p:txBody>
      </p:sp>
      <p:sp>
        <p:nvSpPr>
          <p:cNvPr id="5" name="Rectangle 12"/>
          <p:cNvSpPr>
            <a:spLocks noGrp="1" noChangeArrowheads="1"/>
          </p:cNvSpPr>
          <p:nvPr>
            <p:ph type="ftr" sz="quarter" idx="11"/>
          </p:nvPr>
        </p:nvSpPr>
        <p:spPr>
          <a:ln/>
        </p:spPr>
        <p:txBody>
          <a:bodyPr/>
          <a:lstStyle>
            <a:lvl1pPr>
              <a:defRPr/>
            </a:lvl1pPr>
          </a:lstStyle>
          <a:p>
            <a:endParaRPr lang="en-US" dirty="0"/>
          </a:p>
        </p:txBody>
      </p:sp>
      <p:sp>
        <p:nvSpPr>
          <p:cNvPr id="6" name="Rectangle 13"/>
          <p:cNvSpPr>
            <a:spLocks noGrp="1" noChangeArrowheads="1"/>
          </p:cNvSpPr>
          <p:nvPr>
            <p:ph type="sldNum" sz="quarter" idx="12"/>
          </p:nvPr>
        </p:nvSpPr>
        <p:spPr>
          <a:ln/>
        </p:spPr>
        <p:txBody>
          <a:bodyPr/>
          <a:lstStyle>
            <a:lvl1pPr>
              <a:defRPr/>
            </a:lvl1pPr>
          </a:lstStyle>
          <a:p>
            <a:fld id="{A5C5648D-442A-452A-AEFF-8D0198D0AC14}" type="slidenum">
              <a:rPr lang="en-US" smtClean="0"/>
              <a:t>‹#›</a:t>
            </a:fld>
            <a:endParaRPr lang="en-US" dirty="0"/>
          </a:p>
        </p:txBody>
      </p:sp>
    </p:spTree>
    <p:extLst>
      <p:ext uri="{BB962C8B-B14F-4D97-AF65-F5344CB8AC3E}">
        <p14:creationId xmlns:p14="http://schemas.microsoft.com/office/powerpoint/2010/main" val="38586392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76917" y="2017713"/>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860117" y="2017713"/>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p:cNvSpPr>
            <a:spLocks noGrp="1" noChangeArrowheads="1"/>
          </p:cNvSpPr>
          <p:nvPr>
            <p:ph type="dt" sz="half" idx="10"/>
          </p:nvPr>
        </p:nvSpPr>
        <p:spPr>
          <a:ln/>
        </p:spPr>
        <p:txBody>
          <a:bodyPr/>
          <a:lstStyle>
            <a:lvl1pPr>
              <a:defRPr/>
            </a:lvl1pPr>
          </a:lstStyle>
          <a:p>
            <a:fld id="{ECE0BB97-0861-4892-B239-BDF91D8283A3}" type="datetimeFigureOut">
              <a:rPr lang="en-US" smtClean="0"/>
              <a:t>6/18/19</a:t>
            </a:fld>
            <a:endParaRPr lang="en-US" dirty="0"/>
          </a:p>
        </p:txBody>
      </p:sp>
      <p:sp>
        <p:nvSpPr>
          <p:cNvPr id="6" name="Rectangle 12"/>
          <p:cNvSpPr>
            <a:spLocks noGrp="1" noChangeArrowheads="1"/>
          </p:cNvSpPr>
          <p:nvPr>
            <p:ph type="ftr" sz="quarter" idx="11"/>
          </p:nvPr>
        </p:nvSpPr>
        <p:spPr>
          <a:ln/>
        </p:spPr>
        <p:txBody>
          <a:bodyPr/>
          <a:lstStyle>
            <a:lvl1pPr>
              <a:defRPr/>
            </a:lvl1pPr>
          </a:lstStyle>
          <a:p>
            <a:endParaRPr lang="en-US" dirty="0"/>
          </a:p>
        </p:txBody>
      </p:sp>
      <p:sp>
        <p:nvSpPr>
          <p:cNvPr id="7" name="Rectangle 13"/>
          <p:cNvSpPr>
            <a:spLocks noGrp="1" noChangeArrowheads="1"/>
          </p:cNvSpPr>
          <p:nvPr>
            <p:ph type="sldNum" sz="quarter" idx="12"/>
          </p:nvPr>
        </p:nvSpPr>
        <p:spPr>
          <a:ln/>
        </p:spPr>
        <p:txBody>
          <a:bodyPr/>
          <a:lstStyle>
            <a:lvl1pPr>
              <a:defRPr/>
            </a:lvl1pPr>
          </a:lstStyle>
          <a:p>
            <a:fld id="{A5C5648D-442A-452A-AEFF-8D0198D0AC14}" type="slidenum">
              <a:rPr lang="en-US" smtClean="0"/>
              <a:t>‹#›</a:t>
            </a:fld>
            <a:endParaRPr lang="en-US" dirty="0"/>
          </a:p>
        </p:txBody>
      </p:sp>
    </p:spTree>
    <p:extLst>
      <p:ext uri="{BB962C8B-B14F-4D97-AF65-F5344CB8AC3E}">
        <p14:creationId xmlns:p14="http://schemas.microsoft.com/office/powerpoint/2010/main" val="2130019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1"/>
          <p:cNvSpPr>
            <a:spLocks noGrp="1" noChangeArrowheads="1"/>
          </p:cNvSpPr>
          <p:nvPr>
            <p:ph type="dt" sz="half" idx="10"/>
          </p:nvPr>
        </p:nvSpPr>
        <p:spPr>
          <a:ln/>
        </p:spPr>
        <p:txBody>
          <a:bodyPr/>
          <a:lstStyle>
            <a:lvl1pPr>
              <a:defRPr/>
            </a:lvl1pPr>
          </a:lstStyle>
          <a:p>
            <a:fld id="{ECE0BB97-0861-4892-B239-BDF91D8283A3}" type="datetimeFigureOut">
              <a:rPr lang="en-US" smtClean="0"/>
              <a:t>6/18/19</a:t>
            </a:fld>
            <a:endParaRPr lang="en-US" dirty="0"/>
          </a:p>
        </p:txBody>
      </p:sp>
      <p:sp>
        <p:nvSpPr>
          <p:cNvPr id="8" name="Rectangle 12"/>
          <p:cNvSpPr>
            <a:spLocks noGrp="1" noChangeArrowheads="1"/>
          </p:cNvSpPr>
          <p:nvPr>
            <p:ph type="ftr" sz="quarter" idx="11"/>
          </p:nvPr>
        </p:nvSpPr>
        <p:spPr>
          <a:ln/>
        </p:spPr>
        <p:txBody>
          <a:bodyPr/>
          <a:lstStyle>
            <a:lvl1pPr>
              <a:defRPr/>
            </a:lvl1pPr>
          </a:lstStyle>
          <a:p>
            <a:endParaRPr lang="en-US" dirty="0"/>
          </a:p>
        </p:txBody>
      </p:sp>
      <p:sp>
        <p:nvSpPr>
          <p:cNvPr id="9" name="Rectangle 13"/>
          <p:cNvSpPr>
            <a:spLocks noGrp="1" noChangeArrowheads="1"/>
          </p:cNvSpPr>
          <p:nvPr>
            <p:ph type="sldNum" sz="quarter" idx="12"/>
          </p:nvPr>
        </p:nvSpPr>
        <p:spPr>
          <a:ln/>
        </p:spPr>
        <p:txBody>
          <a:bodyPr/>
          <a:lstStyle>
            <a:lvl1pPr>
              <a:defRPr/>
            </a:lvl1pPr>
          </a:lstStyle>
          <a:p>
            <a:fld id="{A5C5648D-442A-452A-AEFF-8D0198D0AC14}" type="slidenum">
              <a:rPr lang="en-US" smtClean="0"/>
              <a:t>‹#›</a:t>
            </a:fld>
            <a:endParaRPr lang="en-US" dirty="0"/>
          </a:p>
        </p:txBody>
      </p:sp>
    </p:spTree>
    <p:extLst>
      <p:ext uri="{BB962C8B-B14F-4D97-AF65-F5344CB8AC3E}">
        <p14:creationId xmlns:p14="http://schemas.microsoft.com/office/powerpoint/2010/main" val="29263612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1"/>
          <p:cNvSpPr>
            <a:spLocks noGrp="1" noChangeArrowheads="1"/>
          </p:cNvSpPr>
          <p:nvPr>
            <p:ph type="dt" sz="half" idx="10"/>
          </p:nvPr>
        </p:nvSpPr>
        <p:spPr>
          <a:ln/>
        </p:spPr>
        <p:txBody>
          <a:bodyPr/>
          <a:lstStyle>
            <a:lvl1pPr>
              <a:defRPr/>
            </a:lvl1pPr>
          </a:lstStyle>
          <a:p>
            <a:fld id="{ECE0BB97-0861-4892-B239-BDF91D8283A3}" type="datetimeFigureOut">
              <a:rPr lang="en-US" smtClean="0"/>
              <a:t>6/18/19</a:t>
            </a:fld>
            <a:endParaRPr lang="en-US" dirty="0"/>
          </a:p>
        </p:txBody>
      </p:sp>
      <p:sp>
        <p:nvSpPr>
          <p:cNvPr id="4" name="Rectangle 12"/>
          <p:cNvSpPr>
            <a:spLocks noGrp="1" noChangeArrowheads="1"/>
          </p:cNvSpPr>
          <p:nvPr>
            <p:ph type="ftr" sz="quarter" idx="11"/>
          </p:nvPr>
        </p:nvSpPr>
        <p:spPr>
          <a:ln/>
        </p:spPr>
        <p:txBody>
          <a:bodyPr/>
          <a:lstStyle>
            <a:lvl1pPr>
              <a:defRPr/>
            </a:lvl1pPr>
          </a:lstStyle>
          <a:p>
            <a:endParaRPr lang="en-US" dirty="0"/>
          </a:p>
        </p:txBody>
      </p:sp>
      <p:sp>
        <p:nvSpPr>
          <p:cNvPr id="5" name="Rectangle 13"/>
          <p:cNvSpPr>
            <a:spLocks noGrp="1" noChangeArrowheads="1"/>
          </p:cNvSpPr>
          <p:nvPr>
            <p:ph type="sldNum" sz="quarter" idx="12"/>
          </p:nvPr>
        </p:nvSpPr>
        <p:spPr>
          <a:ln/>
        </p:spPr>
        <p:txBody>
          <a:bodyPr/>
          <a:lstStyle>
            <a:lvl1pPr>
              <a:defRPr/>
            </a:lvl1pPr>
          </a:lstStyle>
          <a:p>
            <a:fld id="{A5C5648D-442A-452A-AEFF-8D0198D0AC14}" type="slidenum">
              <a:rPr lang="en-US" smtClean="0"/>
              <a:t>‹#›</a:t>
            </a:fld>
            <a:endParaRPr lang="en-US" dirty="0"/>
          </a:p>
        </p:txBody>
      </p:sp>
    </p:spTree>
    <p:extLst>
      <p:ext uri="{BB962C8B-B14F-4D97-AF65-F5344CB8AC3E}">
        <p14:creationId xmlns:p14="http://schemas.microsoft.com/office/powerpoint/2010/main" val="21326926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fld id="{ECE0BB97-0861-4892-B239-BDF91D8283A3}" type="datetimeFigureOut">
              <a:rPr lang="en-US" smtClean="0"/>
              <a:t>6/18/19</a:t>
            </a:fld>
            <a:endParaRPr lang="en-US" dirty="0"/>
          </a:p>
        </p:txBody>
      </p:sp>
      <p:sp>
        <p:nvSpPr>
          <p:cNvPr id="3" name="Rectangle 12"/>
          <p:cNvSpPr>
            <a:spLocks noGrp="1" noChangeArrowheads="1"/>
          </p:cNvSpPr>
          <p:nvPr>
            <p:ph type="ftr" sz="quarter" idx="11"/>
          </p:nvPr>
        </p:nvSpPr>
        <p:spPr>
          <a:ln/>
        </p:spPr>
        <p:txBody>
          <a:bodyPr/>
          <a:lstStyle>
            <a:lvl1pPr>
              <a:defRPr/>
            </a:lvl1pPr>
          </a:lstStyle>
          <a:p>
            <a:endParaRPr lang="en-US" dirty="0"/>
          </a:p>
        </p:txBody>
      </p:sp>
      <p:sp>
        <p:nvSpPr>
          <p:cNvPr id="4" name="Rectangle 13"/>
          <p:cNvSpPr>
            <a:spLocks noGrp="1" noChangeArrowheads="1"/>
          </p:cNvSpPr>
          <p:nvPr>
            <p:ph type="sldNum" sz="quarter" idx="12"/>
          </p:nvPr>
        </p:nvSpPr>
        <p:spPr>
          <a:ln/>
        </p:spPr>
        <p:txBody>
          <a:bodyPr/>
          <a:lstStyle>
            <a:lvl1pPr>
              <a:defRPr/>
            </a:lvl1pPr>
          </a:lstStyle>
          <a:p>
            <a:fld id="{A5C5648D-442A-452A-AEFF-8D0198D0AC14}" type="slidenum">
              <a:rPr lang="en-US" smtClean="0"/>
              <a:t>‹#›</a:t>
            </a:fld>
            <a:endParaRPr lang="en-US" dirty="0"/>
          </a:p>
        </p:txBody>
      </p:sp>
    </p:spTree>
    <p:extLst>
      <p:ext uri="{BB962C8B-B14F-4D97-AF65-F5344CB8AC3E}">
        <p14:creationId xmlns:p14="http://schemas.microsoft.com/office/powerpoint/2010/main" val="2488051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fld id="{ECE0BB97-0861-4892-B239-BDF91D8283A3}" type="datetimeFigureOut">
              <a:rPr lang="en-US" smtClean="0"/>
              <a:t>6/18/19</a:t>
            </a:fld>
            <a:endParaRPr lang="en-US" dirty="0"/>
          </a:p>
        </p:txBody>
      </p:sp>
      <p:sp>
        <p:nvSpPr>
          <p:cNvPr id="6" name="Rectangle 12"/>
          <p:cNvSpPr>
            <a:spLocks noGrp="1" noChangeArrowheads="1"/>
          </p:cNvSpPr>
          <p:nvPr>
            <p:ph type="ftr" sz="quarter" idx="11"/>
          </p:nvPr>
        </p:nvSpPr>
        <p:spPr>
          <a:ln/>
        </p:spPr>
        <p:txBody>
          <a:bodyPr/>
          <a:lstStyle>
            <a:lvl1pPr>
              <a:defRPr/>
            </a:lvl1pPr>
          </a:lstStyle>
          <a:p>
            <a:endParaRPr lang="en-US" dirty="0"/>
          </a:p>
        </p:txBody>
      </p:sp>
      <p:sp>
        <p:nvSpPr>
          <p:cNvPr id="7" name="Rectangle 13"/>
          <p:cNvSpPr>
            <a:spLocks noGrp="1" noChangeArrowheads="1"/>
          </p:cNvSpPr>
          <p:nvPr>
            <p:ph type="sldNum" sz="quarter" idx="12"/>
          </p:nvPr>
        </p:nvSpPr>
        <p:spPr>
          <a:ln/>
        </p:spPr>
        <p:txBody>
          <a:bodyPr/>
          <a:lstStyle>
            <a:lvl1pPr>
              <a:defRPr/>
            </a:lvl1pPr>
          </a:lstStyle>
          <a:p>
            <a:fld id="{A5C5648D-442A-452A-AEFF-8D0198D0AC14}" type="slidenum">
              <a:rPr lang="en-US" smtClean="0"/>
              <a:t>‹#›</a:t>
            </a:fld>
            <a:endParaRPr lang="en-US" dirty="0"/>
          </a:p>
        </p:txBody>
      </p:sp>
    </p:spTree>
    <p:extLst>
      <p:ext uri="{BB962C8B-B14F-4D97-AF65-F5344CB8AC3E}">
        <p14:creationId xmlns:p14="http://schemas.microsoft.com/office/powerpoint/2010/main" val="42495629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fld id="{ECE0BB97-0861-4892-B239-BDF91D8283A3}" type="datetimeFigureOut">
              <a:rPr lang="en-US" smtClean="0"/>
              <a:t>6/18/19</a:t>
            </a:fld>
            <a:endParaRPr lang="en-US" dirty="0"/>
          </a:p>
        </p:txBody>
      </p:sp>
      <p:sp>
        <p:nvSpPr>
          <p:cNvPr id="6" name="Rectangle 12"/>
          <p:cNvSpPr>
            <a:spLocks noGrp="1" noChangeArrowheads="1"/>
          </p:cNvSpPr>
          <p:nvPr>
            <p:ph type="ftr" sz="quarter" idx="11"/>
          </p:nvPr>
        </p:nvSpPr>
        <p:spPr>
          <a:ln/>
        </p:spPr>
        <p:txBody>
          <a:bodyPr/>
          <a:lstStyle>
            <a:lvl1pPr>
              <a:defRPr/>
            </a:lvl1pPr>
          </a:lstStyle>
          <a:p>
            <a:endParaRPr lang="en-US" dirty="0"/>
          </a:p>
        </p:txBody>
      </p:sp>
      <p:sp>
        <p:nvSpPr>
          <p:cNvPr id="7" name="Rectangle 13"/>
          <p:cNvSpPr>
            <a:spLocks noGrp="1" noChangeArrowheads="1"/>
          </p:cNvSpPr>
          <p:nvPr>
            <p:ph type="sldNum" sz="quarter" idx="12"/>
          </p:nvPr>
        </p:nvSpPr>
        <p:spPr>
          <a:ln/>
        </p:spPr>
        <p:txBody>
          <a:bodyPr/>
          <a:lstStyle>
            <a:lvl1pPr>
              <a:defRPr/>
            </a:lvl1pPr>
          </a:lstStyle>
          <a:p>
            <a:fld id="{A5C5648D-442A-452A-AEFF-8D0198D0AC14}" type="slidenum">
              <a:rPr lang="en-US" smtClean="0"/>
              <a:t>‹#›</a:t>
            </a:fld>
            <a:endParaRPr lang="en-US" dirty="0"/>
          </a:p>
        </p:txBody>
      </p:sp>
    </p:spTree>
    <p:extLst>
      <p:ext uri="{BB962C8B-B14F-4D97-AF65-F5344CB8AC3E}">
        <p14:creationId xmlns:p14="http://schemas.microsoft.com/office/powerpoint/2010/main" val="2857265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098" name="Rectangle 2"/>
          <p:cNvSpPr>
            <a:spLocks noChangeArrowheads="1"/>
          </p:cNvSpPr>
          <p:nvPr/>
        </p:nvSpPr>
        <p:spPr bwMode="ltGray">
          <a:xfrm>
            <a:off x="556684" y="1098551"/>
            <a:ext cx="584200" cy="474663"/>
          </a:xfrm>
          <a:prstGeom prst="rect">
            <a:avLst/>
          </a:prstGeom>
          <a:solidFill>
            <a:schemeClr val="accent2"/>
          </a:solidFill>
          <a:ln w="9525">
            <a:noFill/>
            <a:miter lim="800000"/>
            <a:headEnd/>
            <a:tailEnd/>
          </a:ln>
          <a:effectLst/>
        </p:spPr>
        <p:txBody>
          <a:bodyPr wrap="none" anchor="ctr"/>
          <a:lstStyle/>
          <a:p>
            <a:pPr eaLnBrk="1" hangingPunct="1">
              <a:defRPr/>
            </a:pPr>
            <a:endParaRPr kumimoji="1" lang="en-US" sz="2400" dirty="0"/>
          </a:p>
        </p:txBody>
      </p:sp>
      <p:sp>
        <p:nvSpPr>
          <p:cNvPr id="4099" name="Rectangle 3"/>
          <p:cNvSpPr>
            <a:spLocks noChangeArrowheads="1"/>
          </p:cNvSpPr>
          <p:nvPr/>
        </p:nvSpPr>
        <p:spPr bwMode="ltGray">
          <a:xfrm>
            <a:off x="1066801" y="1098551"/>
            <a:ext cx="438151"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eaLnBrk="1" hangingPunct="1">
              <a:defRPr/>
            </a:pPr>
            <a:endParaRPr kumimoji="1" lang="en-US" sz="2400" dirty="0"/>
          </a:p>
        </p:txBody>
      </p:sp>
      <p:sp>
        <p:nvSpPr>
          <p:cNvPr id="4100" name="Rectangle 4"/>
          <p:cNvSpPr>
            <a:spLocks noChangeArrowheads="1"/>
          </p:cNvSpPr>
          <p:nvPr/>
        </p:nvSpPr>
        <p:spPr bwMode="ltGray">
          <a:xfrm>
            <a:off x="721785" y="1520826"/>
            <a:ext cx="563033" cy="474663"/>
          </a:xfrm>
          <a:prstGeom prst="rect">
            <a:avLst/>
          </a:prstGeom>
          <a:solidFill>
            <a:schemeClr val="folHlink"/>
          </a:solidFill>
          <a:ln w="9525">
            <a:noFill/>
            <a:miter lim="800000"/>
            <a:headEnd/>
            <a:tailEnd/>
          </a:ln>
          <a:effectLst/>
        </p:spPr>
        <p:txBody>
          <a:bodyPr wrap="none" anchor="ctr"/>
          <a:lstStyle/>
          <a:p>
            <a:pPr eaLnBrk="1" hangingPunct="1">
              <a:defRPr/>
            </a:pPr>
            <a:endParaRPr kumimoji="1" lang="en-US" sz="2400" dirty="0"/>
          </a:p>
        </p:txBody>
      </p:sp>
      <p:sp>
        <p:nvSpPr>
          <p:cNvPr id="4101" name="Rectangle 5"/>
          <p:cNvSpPr>
            <a:spLocks noChangeArrowheads="1"/>
          </p:cNvSpPr>
          <p:nvPr/>
        </p:nvSpPr>
        <p:spPr bwMode="ltGray">
          <a:xfrm>
            <a:off x="1214967" y="1520826"/>
            <a:ext cx="491067"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eaLnBrk="1" hangingPunct="1">
              <a:defRPr/>
            </a:pPr>
            <a:endParaRPr kumimoji="1" lang="en-US" sz="2400" dirty="0"/>
          </a:p>
        </p:txBody>
      </p:sp>
      <p:sp>
        <p:nvSpPr>
          <p:cNvPr id="4102" name="Rectangle 6"/>
          <p:cNvSpPr>
            <a:spLocks noChangeArrowheads="1"/>
          </p:cNvSpPr>
          <p:nvPr/>
        </p:nvSpPr>
        <p:spPr bwMode="ltGray">
          <a:xfrm>
            <a:off x="169333" y="1447801"/>
            <a:ext cx="747184"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eaLnBrk="1" hangingPunct="1">
              <a:defRPr/>
            </a:pPr>
            <a:endParaRPr kumimoji="1" lang="en-US" sz="2400" dirty="0"/>
          </a:p>
        </p:txBody>
      </p:sp>
      <p:sp>
        <p:nvSpPr>
          <p:cNvPr id="4103" name="Rectangle 7"/>
          <p:cNvSpPr>
            <a:spLocks noChangeArrowheads="1"/>
          </p:cNvSpPr>
          <p:nvPr/>
        </p:nvSpPr>
        <p:spPr bwMode="gray">
          <a:xfrm>
            <a:off x="1016000" y="990601"/>
            <a:ext cx="42333" cy="1052513"/>
          </a:xfrm>
          <a:prstGeom prst="rect">
            <a:avLst/>
          </a:prstGeom>
          <a:solidFill>
            <a:schemeClr val="bg2"/>
          </a:solidFill>
          <a:ln w="9525">
            <a:noFill/>
            <a:miter lim="800000"/>
            <a:headEnd/>
            <a:tailEnd/>
          </a:ln>
          <a:effectLst/>
        </p:spPr>
        <p:txBody>
          <a:bodyPr wrap="none" anchor="ctr"/>
          <a:lstStyle/>
          <a:p>
            <a:pPr eaLnBrk="1" hangingPunct="1">
              <a:defRPr/>
            </a:pPr>
            <a:endParaRPr kumimoji="1" lang="en-US" sz="2400" dirty="0"/>
          </a:p>
        </p:txBody>
      </p:sp>
      <p:sp>
        <p:nvSpPr>
          <p:cNvPr id="4104" name="Rectangle 8"/>
          <p:cNvSpPr>
            <a:spLocks noChangeArrowheads="1"/>
          </p:cNvSpPr>
          <p:nvPr/>
        </p:nvSpPr>
        <p:spPr bwMode="gray">
          <a:xfrm>
            <a:off x="590551" y="1781175"/>
            <a:ext cx="10968567"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eaLnBrk="1" hangingPunct="1">
              <a:defRPr/>
            </a:pPr>
            <a:endParaRPr kumimoji="1" lang="en-US" sz="2400" dirty="0"/>
          </a:p>
        </p:txBody>
      </p:sp>
      <p:sp>
        <p:nvSpPr>
          <p:cNvPr id="1033" name="Rectangle 9"/>
          <p:cNvSpPr>
            <a:spLocks noGrp="1" noChangeArrowheads="1"/>
          </p:cNvSpPr>
          <p:nvPr>
            <p:ph type="title"/>
          </p:nvPr>
        </p:nvSpPr>
        <p:spPr bwMode="auto">
          <a:xfrm>
            <a:off x="1534585" y="214314"/>
            <a:ext cx="10390716" cy="14620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34" name="Rectangle 10"/>
          <p:cNvSpPr>
            <a:spLocks noGrp="1" noChangeArrowheads="1"/>
          </p:cNvSpPr>
          <p:nvPr>
            <p:ph type="body" idx="1"/>
          </p:nvPr>
        </p:nvSpPr>
        <p:spPr bwMode="auto">
          <a:xfrm>
            <a:off x="1576917" y="2017713"/>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107" name="Rectangle 11"/>
          <p:cNvSpPr>
            <a:spLocks noGrp="1" noChangeArrowheads="1"/>
          </p:cNvSpPr>
          <p:nvPr>
            <p:ph type="dt" sz="half" idx="2"/>
          </p:nvPr>
        </p:nvSpPr>
        <p:spPr bwMode="auto">
          <a:xfrm>
            <a:off x="1549400" y="6243638"/>
            <a:ext cx="2540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400" smtClean="0"/>
            </a:lvl1pPr>
          </a:lstStyle>
          <a:p>
            <a:fld id="{ECE0BB97-0861-4892-B239-BDF91D8283A3}" type="datetimeFigureOut">
              <a:rPr lang="en-US" smtClean="0"/>
              <a:t>6/18/19</a:t>
            </a:fld>
            <a:endParaRPr lang="en-US" dirty="0"/>
          </a:p>
        </p:txBody>
      </p:sp>
      <p:sp>
        <p:nvSpPr>
          <p:cNvPr id="4108" name="Rectangle 12"/>
          <p:cNvSpPr>
            <a:spLocks noGrp="1" noChangeArrowheads="1"/>
          </p:cNvSpPr>
          <p:nvPr>
            <p:ph type="ftr" sz="quarter" idx="3"/>
          </p:nvPr>
        </p:nvSpPr>
        <p:spPr bwMode="auto">
          <a:xfrm>
            <a:off x="4876800" y="6243638"/>
            <a:ext cx="3860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smtClean="0"/>
            </a:lvl1pPr>
          </a:lstStyle>
          <a:p>
            <a:endParaRPr lang="en-US" dirty="0"/>
          </a:p>
        </p:txBody>
      </p:sp>
      <p:sp>
        <p:nvSpPr>
          <p:cNvPr id="4109" name="Rectangle 13"/>
          <p:cNvSpPr>
            <a:spLocks noGrp="1" noChangeArrowheads="1"/>
          </p:cNvSpPr>
          <p:nvPr>
            <p:ph type="sldNum" sz="quarter" idx="4"/>
          </p:nvPr>
        </p:nvSpPr>
        <p:spPr bwMode="auto">
          <a:xfrm>
            <a:off x="9389533" y="6243638"/>
            <a:ext cx="2540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smtClean="0"/>
            </a:lvl1pPr>
          </a:lstStyle>
          <a:p>
            <a:fld id="{A5C5648D-442A-452A-AEFF-8D0198D0AC14}" type="slidenum">
              <a:rPr lang="en-US" smtClean="0"/>
              <a:t>‹#›</a:t>
            </a:fld>
            <a:endParaRPr lang="en-US" dirty="0"/>
          </a:p>
        </p:txBody>
      </p:sp>
    </p:spTree>
    <p:extLst>
      <p:ext uri="{BB962C8B-B14F-4D97-AF65-F5344CB8AC3E}">
        <p14:creationId xmlns:p14="http://schemas.microsoft.com/office/powerpoint/2010/main" val="4563780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ahoma" pitchFamily="34" charset="0"/>
        </a:defRPr>
      </a:lvl2pPr>
      <a:lvl3pPr algn="l" rtl="0" eaLnBrk="1" fontAlgn="base" hangingPunct="1">
        <a:spcBef>
          <a:spcPct val="0"/>
        </a:spcBef>
        <a:spcAft>
          <a:spcPct val="0"/>
        </a:spcAft>
        <a:defRPr sz="4400">
          <a:solidFill>
            <a:schemeClr val="tx2"/>
          </a:solidFill>
          <a:latin typeface="Tahoma" pitchFamily="34" charset="0"/>
        </a:defRPr>
      </a:lvl3pPr>
      <a:lvl4pPr algn="l" rtl="0" eaLnBrk="1" fontAlgn="base" hangingPunct="1">
        <a:spcBef>
          <a:spcPct val="0"/>
        </a:spcBef>
        <a:spcAft>
          <a:spcPct val="0"/>
        </a:spcAft>
        <a:defRPr sz="4400">
          <a:solidFill>
            <a:schemeClr val="tx2"/>
          </a:solidFill>
          <a:latin typeface="Tahoma" pitchFamily="34" charset="0"/>
        </a:defRPr>
      </a:lvl4pPr>
      <a:lvl5pPr algn="l" rtl="0" eaLnBrk="1" fontAlgn="base" hangingPunct="1">
        <a:spcBef>
          <a:spcPct val="0"/>
        </a:spcBef>
        <a:spcAft>
          <a:spcPct val="0"/>
        </a:spcAft>
        <a:defRPr sz="4400">
          <a:solidFill>
            <a:schemeClr val="tx2"/>
          </a:solidFill>
          <a:latin typeface="Tahoma" pitchFamily="34" charset="0"/>
        </a:defRPr>
      </a:lvl5pPr>
      <a:lvl6pPr marL="457200" algn="l" rtl="0" eaLnBrk="1" fontAlgn="base" hangingPunct="1">
        <a:spcBef>
          <a:spcPct val="0"/>
        </a:spcBef>
        <a:spcAft>
          <a:spcPct val="0"/>
        </a:spcAft>
        <a:defRPr sz="4400">
          <a:solidFill>
            <a:schemeClr val="tx2"/>
          </a:solidFill>
          <a:latin typeface="Tahoma" pitchFamily="34" charset="0"/>
        </a:defRPr>
      </a:lvl6pPr>
      <a:lvl7pPr marL="914400" algn="l" rtl="0" eaLnBrk="1" fontAlgn="base" hangingPunct="1">
        <a:spcBef>
          <a:spcPct val="0"/>
        </a:spcBef>
        <a:spcAft>
          <a:spcPct val="0"/>
        </a:spcAft>
        <a:defRPr sz="4400">
          <a:solidFill>
            <a:schemeClr val="tx2"/>
          </a:solidFill>
          <a:latin typeface="Tahoma" pitchFamily="34" charset="0"/>
        </a:defRPr>
      </a:lvl7pPr>
      <a:lvl8pPr marL="1371600" algn="l" rtl="0" eaLnBrk="1" fontAlgn="base" hangingPunct="1">
        <a:spcBef>
          <a:spcPct val="0"/>
        </a:spcBef>
        <a:spcAft>
          <a:spcPct val="0"/>
        </a:spcAft>
        <a:defRPr sz="4400">
          <a:solidFill>
            <a:schemeClr val="tx2"/>
          </a:solidFill>
          <a:latin typeface="Tahoma" pitchFamily="34" charset="0"/>
        </a:defRPr>
      </a:lvl8pPr>
      <a:lvl9pPr marL="1828800" algn="l" rtl="0" eaLnBrk="1" fontAlgn="base" hangingPunct="1">
        <a:spcBef>
          <a:spcPct val="0"/>
        </a:spcBef>
        <a:spcAft>
          <a:spcPct val="0"/>
        </a:spcAft>
        <a:defRPr sz="4400">
          <a:solidFill>
            <a:schemeClr val="tx2"/>
          </a:solidFill>
          <a:latin typeface="Tahoma" pitchFamily="34" charset="0"/>
        </a:defRPr>
      </a:lvl9pPr>
    </p:titleStyle>
    <p:bodyStyle>
      <a:lvl1pPr marL="342900" indent="-342900" algn="l" rtl="0" eaLnBrk="1" fontAlgn="base" hangingPunct="1">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1" fontAlgn="base" hangingPunct="1">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healthychildren.org/MediaUsePlan"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commonsensemedia.org/"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en.wikipedia.org/wiki/Sexually_explicit"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pediatrics.aappublications.org/content/early/2015/10/28/peds.2015-2151"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hyperlink" Target="https://www.google.com/advanced_image_search/"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818526"/>
            <a:ext cx="12192000" cy="5039473"/>
          </a:xfrm>
        </p:spPr>
        <p:txBody>
          <a:bodyPr/>
          <a:lstStyle/>
          <a:p>
            <a:pPr algn="ctr"/>
            <a:endParaRPr lang="en-US" dirty="0"/>
          </a:p>
          <a:p>
            <a:pPr marL="0" indent="0" algn="ctr">
              <a:buNone/>
            </a:pPr>
            <a:endParaRPr lang="en-US" b="1" dirty="0">
              <a:solidFill>
                <a:srgbClr val="3333FF"/>
              </a:solidFill>
            </a:endParaRPr>
          </a:p>
          <a:p>
            <a:pPr marL="0" indent="0" algn="ctr">
              <a:buNone/>
            </a:pPr>
            <a:r>
              <a:rPr lang="en-US" b="1" dirty="0">
                <a:solidFill>
                  <a:srgbClr val="3333FF"/>
                </a:solidFill>
              </a:rPr>
              <a:t>Screen Time </a:t>
            </a:r>
          </a:p>
          <a:p>
            <a:pPr marL="0" indent="0" algn="ctr">
              <a:buNone/>
            </a:pPr>
            <a:endParaRPr lang="en-US" dirty="0"/>
          </a:p>
          <a:p>
            <a:pPr marL="0" indent="0" algn="ctr">
              <a:buNone/>
            </a:pPr>
            <a:r>
              <a:rPr lang="en-US" dirty="0"/>
              <a:t>The Impact of Digital Technology on Youth and Strategies for Care</a:t>
            </a:r>
          </a:p>
          <a:p>
            <a:pPr marL="0" indent="0" algn="ctr">
              <a:buNone/>
            </a:pPr>
            <a:endParaRPr lang="en-US" dirty="0"/>
          </a:p>
          <a:p>
            <a:pPr marL="0" indent="0" algn="ctr">
              <a:buNone/>
            </a:pPr>
            <a:r>
              <a:rPr lang="en-US" dirty="0"/>
              <a:t>A Developmental Perspective</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71176" y="2005070"/>
            <a:ext cx="2847975" cy="1961002"/>
          </a:xfrm>
          <a:prstGeom prst="rect">
            <a:avLst/>
          </a:prstGeom>
        </p:spPr>
      </p:pic>
    </p:spTree>
    <p:extLst>
      <p:ext uri="{BB962C8B-B14F-4D97-AF65-F5344CB8AC3E}">
        <p14:creationId xmlns:p14="http://schemas.microsoft.com/office/powerpoint/2010/main" val="17120158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152490" y="1653363"/>
            <a:ext cx="7518711" cy="824024"/>
          </a:xfrm>
        </p:spPr>
        <p:txBody>
          <a:bodyPr/>
          <a:lstStyle/>
          <a:p>
            <a:pPr algn="ctr"/>
            <a:br>
              <a:rPr lang="en-US" sz="4400" dirty="0"/>
            </a:br>
            <a:br>
              <a:rPr lang="en-US" sz="4400" dirty="0"/>
            </a:br>
            <a:r>
              <a:rPr lang="en-US" sz="4400" dirty="0">
                <a:solidFill>
                  <a:srgbClr val="3333FF"/>
                </a:solidFill>
              </a:rPr>
              <a:t>Impact of Digital Technology for</a:t>
            </a:r>
            <a:br>
              <a:rPr lang="en-US" sz="4400" dirty="0">
                <a:solidFill>
                  <a:srgbClr val="3333FF"/>
                </a:solidFill>
              </a:rPr>
            </a:br>
            <a:r>
              <a:rPr lang="en-US" sz="4400" dirty="0">
                <a:solidFill>
                  <a:srgbClr val="3333FF"/>
                </a:solidFill>
              </a:rPr>
              <a:t>School Age (5-10 years)</a:t>
            </a:r>
          </a:p>
        </p:txBody>
      </p:sp>
      <p:pic>
        <p:nvPicPr>
          <p:cNvPr id="8" name="Picture Placeholder 7"/>
          <p:cNvPicPr>
            <a:picLocks noGrp="1" noChangeAspect="1"/>
          </p:cNvPicPr>
          <p:nvPr>
            <p:ph type="pic" idx="1"/>
          </p:nvPr>
        </p:nvPicPr>
        <p:blipFill>
          <a:blip r:embed="rId3"/>
          <a:srcRect t="19890" b="19890"/>
          <a:stretch>
            <a:fillRect/>
          </a:stretch>
        </p:blipFill>
        <p:spPr>
          <a:xfrm>
            <a:off x="2976222" y="2843041"/>
            <a:ext cx="5871249" cy="3302578"/>
          </a:xfrm>
          <a:prstGeom prst="rect">
            <a:avLst/>
          </a:prstGeom>
        </p:spPr>
      </p:pic>
      <p:sp>
        <p:nvSpPr>
          <p:cNvPr id="9" name="Rectangle 8"/>
          <p:cNvSpPr/>
          <p:nvPr/>
        </p:nvSpPr>
        <p:spPr>
          <a:xfrm>
            <a:off x="8800302" y="6294474"/>
            <a:ext cx="3146182" cy="369332"/>
          </a:xfrm>
          <a:prstGeom prst="rect">
            <a:avLst/>
          </a:prstGeom>
        </p:spPr>
        <p:txBody>
          <a:bodyPr wrap="none">
            <a:spAutoFit/>
          </a:bodyPr>
          <a:lstStyle/>
          <a:p>
            <a:r>
              <a:rPr lang="en-US" dirty="0"/>
              <a:t>(http://alexis-beauclair.com/)</a:t>
            </a:r>
          </a:p>
        </p:txBody>
      </p:sp>
    </p:spTree>
    <p:extLst>
      <p:ext uri="{BB962C8B-B14F-4D97-AF65-F5344CB8AC3E}">
        <p14:creationId xmlns:p14="http://schemas.microsoft.com/office/powerpoint/2010/main" val="22882626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3333FF"/>
                </a:solidFill>
              </a:rPr>
              <a:t>Statistics for School Age</a:t>
            </a:r>
          </a:p>
        </p:txBody>
      </p:sp>
      <p:sp>
        <p:nvSpPr>
          <p:cNvPr id="3" name="Content Placeholder 2"/>
          <p:cNvSpPr>
            <a:spLocks noGrp="1"/>
          </p:cNvSpPr>
          <p:nvPr>
            <p:ph idx="1"/>
          </p:nvPr>
        </p:nvSpPr>
        <p:spPr/>
        <p:txBody>
          <a:bodyPr numCol="1"/>
          <a:lstStyle/>
          <a:p>
            <a:r>
              <a:rPr lang="en-US" sz="3000" dirty="0"/>
              <a:t>Total Media Time</a:t>
            </a:r>
          </a:p>
          <a:p>
            <a:pPr lvl="1"/>
            <a:r>
              <a:rPr lang="en-US" sz="2600" dirty="0"/>
              <a:t>5-8 year olds (3:36)</a:t>
            </a:r>
          </a:p>
          <a:p>
            <a:pPr lvl="1"/>
            <a:r>
              <a:rPr lang="en-US" sz="2600" dirty="0"/>
              <a:t>8-10 year olds (5:29)</a:t>
            </a:r>
          </a:p>
          <a:p>
            <a:pPr lvl="1"/>
            <a:r>
              <a:rPr lang="en-US" sz="2600" dirty="0"/>
              <a:t>8-12 year olds (5:55) </a:t>
            </a:r>
          </a:p>
          <a:p>
            <a:r>
              <a:rPr lang="en-US" sz="3000" dirty="0"/>
              <a:t>Watching TV, DVDs, videos</a:t>
            </a:r>
          </a:p>
          <a:p>
            <a:r>
              <a:rPr lang="en-US" sz="3000" dirty="0"/>
              <a:t>Largely out of parental supervision starting age 8-10 years  </a:t>
            </a:r>
          </a:p>
        </p:txBody>
      </p:sp>
      <p:sp>
        <p:nvSpPr>
          <p:cNvPr id="4" name="Rectangle 3"/>
          <p:cNvSpPr/>
          <p:nvPr/>
        </p:nvSpPr>
        <p:spPr>
          <a:xfrm>
            <a:off x="5892800" y="5519718"/>
            <a:ext cx="7001215" cy="954107"/>
          </a:xfrm>
          <a:prstGeom prst="rect">
            <a:avLst/>
          </a:prstGeom>
        </p:spPr>
        <p:txBody>
          <a:bodyPr wrap="square">
            <a:spAutoFit/>
          </a:bodyPr>
          <a:lstStyle/>
          <a:p>
            <a:r>
              <a:rPr lang="en-US" sz="1400" dirty="0"/>
              <a:t>(Common Sense Media, 2017;</a:t>
            </a:r>
          </a:p>
          <a:p>
            <a:r>
              <a:rPr lang="en-US" sz="1400" dirty="0"/>
              <a:t>A Kaiser Family Foundation Study: Rideout, Foehr, &amp; Roberts, 2010;</a:t>
            </a:r>
          </a:p>
          <a:p>
            <a:r>
              <a:rPr lang="en-US" sz="1400" dirty="0"/>
              <a:t>Common Sense Media, 2015)</a:t>
            </a:r>
          </a:p>
          <a:p>
            <a:endParaRPr lang="en-US" sz="1400" dirty="0"/>
          </a:p>
        </p:txBody>
      </p:sp>
    </p:spTree>
    <p:extLst>
      <p:ext uri="{BB962C8B-B14F-4D97-AF65-F5344CB8AC3E}">
        <p14:creationId xmlns:p14="http://schemas.microsoft.com/office/powerpoint/2010/main" val="6026889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3333FF"/>
                </a:solidFill>
              </a:rPr>
              <a:t>Applying a Developmental Framework</a:t>
            </a:r>
          </a:p>
        </p:txBody>
      </p:sp>
      <p:sp>
        <p:nvSpPr>
          <p:cNvPr id="3" name="Content Placeholder 2"/>
          <p:cNvSpPr>
            <a:spLocks noGrp="1"/>
          </p:cNvSpPr>
          <p:nvPr>
            <p:ph idx="1"/>
          </p:nvPr>
        </p:nvSpPr>
        <p:spPr>
          <a:xfrm>
            <a:off x="1576917" y="2017712"/>
            <a:ext cx="10363200" cy="4700587"/>
          </a:xfrm>
        </p:spPr>
        <p:txBody>
          <a:bodyPr/>
          <a:lstStyle/>
          <a:p>
            <a:r>
              <a:rPr lang="en-US" b="1" dirty="0"/>
              <a:t>Industry vs Inferiority (Erickson)</a:t>
            </a:r>
          </a:p>
          <a:p>
            <a:pPr lvl="1"/>
            <a:r>
              <a:rPr lang="en-US" i="1" dirty="0"/>
              <a:t>Developing self confidence through competence</a:t>
            </a:r>
            <a:endParaRPr lang="en-US" sz="400" i="1" dirty="0"/>
          </a:p>
          <a:p>
            <a:r>
              <a:rPr lang="en-US" dirty="0"/>
              <a:t>Attaining the “tools” needed to be successful adults </a:t>
            </a:r>
          </a:p>
          <a:p>
            <a:pPr lvl="1"/>
            <a:r>
              <a:rPr lang="en-US" dirty="0"/>
              <a:t>Learns how to be responsible and be a team player</a:t>
            </a:r>
          </a:p>
          <a:p>
            <a:pPr lvl="1"/>
            <a:r>
              <a:rPr lang="en-US" dirty="0"/>
              <a:t>Develops a sense of right and wrong</a:t>
            </a:r>
          </a:p>
          <a:p>
            <a:pPr lvl="1"/>
            <a:r>
              <a:rPr lang="en-US" dirty="0"/>
              <a:t>Identifying where they fit in within social order</a:t>
            </a:r>
          </a:p>
          <a:p>
            <a:pPr marL="0" indent="0">
              <a:buNone/>
            </a:pPr>
            <a:endParaRPr lang="en-US" dirty="0"/>
          </a:p>
          <a:p>
            <a:pPr marL="0" indent="0">
              <a:buNone/>
            </a:pPr>
            <a:r>
              <a:rPr lang="en-US" dirty="0"/>
              <a:t>	</a:t>
            </a:r>
          </a:p>
          <a:p>
            <a:endParaRPr lang="en-US" dirty="0"/>
          </a:p>
        </p:txBody>
      </p:sp>
      <p:sp>
        <p:nvSpPr>
          <p:cNvPr id="4" name="Rectangle 3"/>
          <p:cNvSpPr/>
          <p:nvPr/>
        </p:nvSpPr>
        <p:spPr>
          <a:xfrm>
            <a:off x="7454901" y="5947847"/>
            <a:ext cx="3858142" cy="369332"/>
          </a:xfrm>
          <a:prstGeom prst="rect">
            <a:avLst/>
          </a:prstGeom>
        </p:spPr>
        <p:txBody>
          <a:bodyPr wrap="square">
            <a:spAutoFit/>
          </a:bodyPr>
          <a:lstStyle/>
          <a:p>
            <a:r>
              <a:rPr lang="en-US" dirty="0"/>
              <a:t>(Gorrindo, Fishel, &amp; Beresin, 2012)</a:t>
            </a:r>
          </a:p>
        </p:txBody>
      </p:sp>
    </p:spTree>
    <p:extLst>
      <p:ext uri="{BB962C8B-B14F-4D97-AF65-F5344CB8AC3E}">
        <p14:creationId xmlns:p14="http://schemas.microsoft.com/office/powerpoint/2010/main" val="21164994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3333FF"/>
                </a:solidFill>
              </a:rPr>
              <a:t>Applying a Developmental Framework</a:t>
            </a:r>
          </a:p>
        </p:txBody>
      </p:sp>
      <p:sp>
        <p:nvSpPr>
          <p:cNvPr id="3" name="Content Placeholder 2"/>
          <p:cNvSpPr>
            <a:spLocks noGrp="1"/>
          </p:cNvSpPr>
          <p:nvPr>
            <p:ph idx="1"/>
          </p:nvPr>
        </p:nvSpPr>
        <p:spPr>
          <a:xfrm>
            <a:off x="1576917" y="2017712"/>
            <a:ext cx="10203957" cy="4967287"/>
          </a:xfrm>
        </p:spPr>
        <p:txBody>
          <a:bodyPr/>
          <a:lstStyle/>
          <a:p>
            <a:r>
              <a:rPr lang="en-US" i="1" dirty="0"/>
              <a:t>How does technology influence the school age child?</a:t>
            </a:r>
          </a:p>
          <a:p>
            <a:r>
              <a:rPr lang="en-US" dirty="0"/>
              <a:t>Technology can enhance industry in many ways, but can create inferiority if it is not balance with real-world activity </a:t>
            </a:r>
          </a:p>
          <a:p>
            <a:pPr lvl="1"/>
            <a:r>
              <a:rPr lang="en-US" dirty="0"/>
              <a:t>Need time away from the digital learning</a:t>
            </a:r>
          </a:p>
          <a:p>
            <a:pPr lvl="1"/>
            <a:r>
              <a:rPr lang="en-US" dirty="0"/>
              <a:t>Need to develop interpersonal skills (in person)</a:t>
            </a:r>
          </a:p>
          <a:p>
            <a:pPr lvl="1"/>
            <a:r>
              <a:rPr lang="en-US" dirty="0"/>
              <a:t>Need limits on what is inappropriate digital content</a:t>
            </a:r>
          </a:p>
          <a:p>
            <a:pPr lvl="1"/>
            <a:r>
              <a:rPr lang="en-US" dirty="0"/>
              <a:t>Need adequate sleep and exercise</a:t>
            </a:r>
          </a:p>
          <a:p>
            <a:pPr marL="0" indent="0">
              <a:buNone/>
            </a:pPr>
            <a:endParaRPr lang="en-US" dirty="0"/>
          </a:p>
          <a:p>
            <a:endParaRPr lang="en-US" dirty="0"/>
          </a:p>
          <a:p>
            <a:pPr marL="0" indent="0">
              <a:buNone/>
            </a:pPr>
            <a:endParaRPr lang="en-US" dirty="0"/>
          </a:p>
          <a:p>
            <a:endParaRPr lang="en-US" dirty="0"/>
          </a:p>
        </p:txBody>
      </p:sp>
      <p:sp>
        <p:nvSpPr>
          <p:cNvPr id="4" name="Rectangle 3"/>
          <p:cNvSpPr/>
          <p:nvPr/>
        </p:nvSpPr>
        <p:spPr>
          <a:xfrm>
            <a:off x="7641265" y="5947847"/>
            <a:ext cx="3671777" cy="646331"/>
          </a:xfrm>
          <a:prstGeom prst="rect">
            <a:avLst/>
          </a:prstGeom>
        </p:spPr>
        <p:txBody>
          <a:bodyPr wrap="square">
            <a:spAutoFit/>
          </a:bodyPr>
          <a:lstStyle/>
          <a:p>
            <a:endParaRPr lang="en-US" dirty="0"/>
          </a:p>
          <a:p>
            <a:r>
              <a:rPr lang="en-US" dirty="0"/>
              <a:t>(Gorrindo, Fishel, &amp; Beresin,2012)</a:t>
            </a:r>
          </a:p>
        </p:txBody>
      </p:sp>
    </p:spTree>
    <p:extLst>
      <p:ext uri="{BB962C8B-B14F-4D97-AF65-F5344CB8AC3E}">
        <p14:creationId xmlns:p14="http://schemas.microsoft.com/office/powerpoint/2010/main" val="35183443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18478"/>
            <a:ext cx="10972800" cy="1143000"/>
          </a:xfrm>
        </p:spPr>
        <p:txBody>
          <a:bodyPr/>
          <a:lstStyle/>
          <a:p>
            <a:pPr algn="ctr"/>
            <a:r>
              <a:rPr lang="en-US" dirty="0">
                <a:solidFill>
                  <a:srgbClr val="3333FF"/>
                </a:solidFill>
              </a:rPr>
              <a:t>Media Benefits and Risks</a:t>
            </a:r>
          </a:p>
        </p:txBody>
      </p:sp>
      <p:sp>
        <p:nvSpPr>
          <p:cNvPr id="12" name="Text Placeholder 11"/>
          <p:cNvSpPr>
            <a:spLocks noGrp="1"/>
          </p:cNvSpPr>
          <p:nvPr>
            <p:ph type="body" idx="1"/>
          </p:nvPr>
        </p:nvSpPr>
        <p:spPr>
          <a:xfrm>
            <a:off x="1524000" y="1800226"/>
            <a:ext cx="4472517" cy="639762"/>
          </a:xfrm>
        </p:spPr>
        <p:txBody>
          <a:bodyPr/>
          <a:lstStyle/>
          <a:p>
            <a:r>
              <a:rPr lang="en-US" dirty="0"/>
              <a:t>RISKS	</a:t>
            </a:r>
          </a:p>
        </p:txBody>
      </p:sp>
      <p:sp>
        <p:nvSpPr>
          <p:cNvPr id="13" name="Content Placeholder 12"/>
          <p:cNvSpPr>
            <a:spLocks noGrp="1"/>
          </p:cNvSpPr>
          <p:nvPr>
            <p:ph sz="half" idx="2"/>
          </p:nvPr>
        </p:nvSpPr>
        <p:spPr>
          <a:xfrm>
            <a:off x="1524000" y="2441575"/>
            <a:ext cx="4472517" cy="3951288"/>
          </a:xfrm>
        </p:spPr>
        <p:txBody>
          <a:bodyPr/>
          <a:lstStyle/>
          <a:p>
            <a:r>
              <a:rPr lang="en-US" sz="2800" dirty="0"/>
              <a:t>Negative health effects </a:t>
            </a:r>
          </a:p>
          <a:p>
            <a:r>
              <a:rPr lang="en-US" sz="2800" dirty="0"/>
              <a:t>Exposure to inaccurate, inappropriate, or unsafe content and contacts</a:t>
            </a:r>
          </a:p>
          <a:p>
            <a:r>
              <a:rPr lang="en-US" sz="2800" dirty="0"/>
              <a:t>Compromised privacy and confidentiality</a:t>
            </a:r>
          </a:p>
          <a:p>
            <a:endParaRPr lang="en-US" dirty="0"/>
          </a:p>
        </p:txBody>
      </p:sp>
      <p:sp>
        <p:nvSpPr>
          <p:cNvPr id="14" name="Text Placeholder 13"/>
          <p:cNvSpPr>
            <a:spLocks noGrp="1"/>
          </p:cNvSpPr>
          <p:nvPr>
            <p:ph type="body" sz="quarter" idx="3"/>
          </p:nvPr>
        </p:nvSpPr>
        <p:spPr>
          <a:xfrm>
            <a:off x="6193368" y="1800226"/>
            <a:ext cx="5389033" cy="639762"/>
          </a:xfrm>
        </p:spPr>
        <p:txBody>
          <a:bodyPr/>
          <a:lstStyle/>
          <a:p>
            <a:r>
              <a:rPr lang="en-US" dirty="0"/>
              <a:t>BENEFITS</a:t>
            </a:r>
          </a:p>
        </p:txBody>
      </p:sp>
      <p:sp>
        <p:nvSpPr>
          <p:cNvPr id="15" name="Content Placeholder 14"/>
          <p:cNvSpPr>
            <a:spLocks noGrp="1"/>
          </p:cNvSpPr>
          <p:nvPr>
            <p:ph sz="quarter" idx="4"/>
          </p:nvPr>
        </p:nvSpPr>
        <p:spPr>
          <a:xfrm>
            <a:off x="6193368" y="2441575"/>
            <a:ext cx="5389033" cy="3951288"/>
          </a:xfrm>
        </p:spPr>
        <p:txBody>
          <a:bodyPr/>
          <a:lstStyle/>
          <a:p>
            <a:r>
              <a:rPr lang="en-US" sz="2800" dirty="0"/>
              <a:t>Exposure to new ideas and be a tool for learning</a:t>
            </a:r>
          </a:p>
          <a:p>
            <a:r>
              <a:rPr lang="en-US" sz="2800" dirty="0"/>
              <a:t>Increased opportunities for social and family contact despite distance</a:t>
            </a:r>
          </a:p>
          <a:p>
            <a:r>
              <a:rPr lang="en-US" sz="2800" dirty="0"/>
              <a:t>Engagement with peers on schoolwork or community involvement</a:t>
            </a:r>
          </a:p>
          <a:p>
            <a:endParaRPr lang="en-US" dirty="0"/>
          </a:p>
        </p:txBody>
      </p:sp>
      <p:sp>
        <p:nvSpPr>
          <p:cNvPr id="4" name="Rectangle 3"/>
          <p:cNvSpPr/>
          <p:nvPr/>
        </p:nvSpPr>
        <p:spPr>
          <a:xfrm>
            <a:off x="8887884" y="5947847"/>
            <a:ext cx="3581400" cy="646331"/>
          </a:xfrm>
          <a:prstGeom prst="rect">
            <a:avLst/>
          </a:prstGeom>
        </p:spPr>
        <p:txBody>
          <a:bodyPr wrap="square">
            <a:spAutoFit/>
          </a:bodyPr>
          <a:lstStyle/>
          <a:p>
            <a:r>
              <a:rPr lang="en-US" dirty="0"/>
              <a:t>(AAP, 2016a; Office of Educational Technology, </a:t>
            </a:r>
            <a:r>
              <a:rPr lang="en-US" dirty="0" err="1"/>
              <a:t>n.d</a:t>
            </a:r>
            <a:r>
              <a:rPr lang="en-US" dirty="0"/>
              <a:t>)</a:t>
            </a:r>
          </a:p>
        </p:txBody>
      </p:sp>
    </p:spTree>
    <p:extLst>
      <p:ext uri="{BB962C8B-B14F-4D97-AF65-F5344CB8AC3E}">
        <p14:creationId xmlns:p14="http://schemas.microsoft.com/office/powerpoint/2010/main" val="16370790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3333FF"/>
                </a:solidFill>
              </a:rPr>
              <a:t>Self-Regulation</a:t>
            </a:r>
          </a:p>
        </p:txBody>
      </p:sp>
      <p:sp>
        <p:nvSpPr>
          <p:cNvPr id="3" name="Content Placeholder 2"/>
          <p:cNvSpPr>
            <a:spLocks noGrp="1"/>
          </p:cNvSpPr>
          <p:nvPr>
            <p:ph idx="1"/>
          </p:nvPr>
        </p:nvSpPr>
        <p:spPr/>
        <p:txBody>
          <a:bodyPr/>
          <a:lstStyle/>
          <a:p>
            <a:r>
              <a:rPr lang="en-US" dirty="0"/>
              <a:t>Heavy media use is related to poorer self-regulation</a:t>
            </a:r>
          </a:p>
          <a:p>
            <a:r>
              <a:rPr lang="en-US" dirty="0"/>
              <a:t>Media use may </a:t>
            </a:r>
            <a:r>
              <a:rPr lang="en-US" b="1" dirty="0"/>
              <a:t>inversely</a:t>
            </a:r>
            <a:r>
              <a:rPr lang="en-US" dirty="0"/>
              <a:t> be related to the development of children’s self-regulation</a:t>
            </a:r>
          </a:p>
          <a:p>
            <a:r>
              <a:rPr lang="en-US" dirty="0"/>
              <a:t>Increased media use may be adding to the difficulty children are facing as school and society are increasing demands for self-regulated behavior</a:t>
            </a:r>
          </a:p>
        </p:txBody>
      </p:sp>
      <p:sp>
        <p:nvSpPr>
          <p:cNvPr id="4" name="Rectangle 3"/>
          <p:cNvSpPr/>
          <p:nvPr/>
        </p:nvSpPr>
        <p:spPr>
          <a:xfrm>
            <a:off x="8814255" y="5498437"/>
            <a:ext cx="2091342" cy="369332"/>
          </a:xfrm>
          <a:prstGeom prst="rect">
            <a:avLst/>
          </a:prstGeom>
        </p:spPr>
        <p:txBody>
          <a:bodyPr wrap="none">
            <a:spAutoFit/>
          </a:bodyPr>
          <a:lstStyle/>
          <a:p>
            <a:r>
              <a:rPr lang="en-US" dirty="0"/>
              <a:t>(McClelland, 2018)</a:t>
            </a:r>
          </a:p>
        </p:txBody>
      </p:sp>
    </p:spTree>
    <p:extLst>
      <p:ext uri="{BB962C8B-B14F-4D97-AF65-F5344CB8AC3E}">
        <p14:creationId xmlns:p14="http://schemas.microsoft.com/office/powerpoint/2010/main" val="8913414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3333FF"/>
                </a:solidFill>
              </a:rPr>
              <a:t>Mental Health Considerations</a:t>
            </a:r>
          </a:p>
        </p:txBody>
      </p:sp>
      <p:sp>
        <p:nvSpPr>
          <p:cNvPr id="3" name="Content Placeholder 2"/>
          <p:cNvSpPr>
            <a:spLocks noGrp="1"/>
          </p:cNvSpPr>
          <p:nvPr>
            <p:ph idx="1"/>
          </p:nvPr>
        </p:nvSpPr>
        <p:spPr>
          <a:xfrm>
            <a:off x="1576917" y="2017712"/>
            <a:ext cx="10030883" cy="4205288"/>
          </a:xfrm>
        </p:spPr>
        <p:txBody>
          <a:bodyPr/>
          <a:lstStyle/>
          <a:p>
            <a:r>
              <a:rPr lang="en-US" sz="2800" dirty="0"/>
              <a:t>Diet quality, physical activity, &amp; use of computer and video games among children found to be associated with increased diagnoses of </a:t>
            </a:r>
            <a:r>
              <a:rPr lang="en-US" sz="2800" b="1" dirty="0"/>
              <a:t>ADHD </a:t>
            </a:r>
            <a:r>
              <a:rPr lang="en-US" sz="2800" dirty="0"/>
              <a:t>later in adolescence </a:t>
            </a:r>
          </a:p>
          <a:p>
            <a:pPr marL="0" indent="0">
              <a:buNone/>
            </a:pPr>
            <a:r>
              <a:rPr lang="en-US" sz="1800" dirty="0"/>
              <a:t>     (Wu, </a:t>
            </a:r>
            <a:r>
              <a:rPr lang="en-US" sz="1800" dirty="0" err="1"/>
              <a:t>Ohinmaa</a:t>
            </a:r>
            <a:r>
              <a:rPr lang="en-US" sz="1800" dirty="0"/>
              <a:t>, &amp; </a:t>
            </a:r>
            <a:r>
              <a:rPr lang="en-US" sz="1800" dirty="0" err="1"/>
              <a:t>Veugelers</a:t>
            </a:r>
            <a:r>
              <a:rPr lang="en-US" sz="1800" dirty="0"/>
              <a:t>, 2016)</a:t>
            </a:r>
          </a:p>
          <a:p>
            <a:r>
              <a:rPr lang="en-US" sz="2800" dirty="0"/>
              <a:t>Kids with ADHD found to have </a:t>
            </a:r>
            <a:r>
              <a:rPr lang="en-US" sz="2800" b="1" dirty="0"/>
              <a:t>more difficulty stopping </a:t>
            </a:r>
            <a:r>
              <a:rPr lang="en-US" sz="2800" dirty="0"/>
              <a:t>video games without parental intervention, which may put them at an increased </a:t>
            </a:r>
            <a:r>
              <a:rPr lang="en-US" sz="2800" b="1" dirty="0"/>
              <a:t>risk for internet/media addiction </a:t>
            </a:r>
            <a:r>
              <a:rPr lang="en-US" sz="2800" dirty="0"/>
              <a:t>in later years </a:t>
            </a:r>
            <a:r>
              <a:rPr lang="en-US" sz="1800" dirty="0"/>
              <a:t>(</a:t>
            </a:r>
            <a:r>
              <a:rPr lang="en-US" sz="1800" dirty="0" err="1"/>
              <a:t>Bioulac</a:t>
            </a:r>
            <a:r>
              <a:rPr lang="en-US" sz="1800" dirty="0"/>
              <a:t>, </a:t>
            </a:r>
            <a:r>
              <a:rPr lang="en-US" sz="1800" dirty="0" err="1"/>
              <a:t>Arfi</a:t>
            </a:r>
            <a:r>
              <a:rPr lang="en-US" sz="1800" dirty="0"/>
              <a:t>, &amp; </a:t>
            </a:r>
            <a:r>
              <a:rPr lang="en-US" sz="1800" dirty="0" err="1"/>
              <a:t>Bouvard</a:t>
            </a:r>
            <a:r>
              <a:rPr lang="en-US" sz="1800" dirty="0"/>
              <a:t>, 2008)</a:t>
            </a:r>
          </a:p>
          <a:p>
            <a:pPr marL="0" indent="0">
              <a:buNone/>
            </a:pPr>
            <a:endParaRPr lang="en-US" sz="2800" dirty="0"/>
          </a:p>
          <a:p>
            <a:pPr marL="0" indent="0">
              <a:buNone/>
            </a:pPr>
            <a:endParaRPr lang="en-US" sz="2000" dirty="0"/>
          </a:p>
        </p:txBody>
      </p:sp>
    </p:spTree>
    <p:extLst>
      <p:ext uri="{BB962C8B-B14F-4D97-AF65-F5344CB8AC3E}">
        <p14:creationId xmlns:p14="http://schemas.microsoft.com/office/powerpoint/2010/main" val="7040086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3333FF"/>
                </a:solidFill>
              </a:rPr>
              <a:t>Mental Health Considerations</a:t>
            </a:r>
          </a:p>
        </p:txBody>
      </p:sp>
      <p:sp>
        <p:nvSpPr>
          <p:cNvPr id="3" name="Content Placeholder 2"/>
          <p:cNvSpPr>
            <a:spLocks noGrp="1"/>
          </p:cNvSpPr>
          <p:nvPr>
            <p:ph idx="1"/>
          </p:nvPr>
        </p:nvSpPr>
        <p:spPr/>
        <p:txBody>
          <a:bodyPr/>
          <a:lstStyle/>
          <a:p>
            <a:r>
              <a:rPr lang="en-US" sz="2800" dirty="0"/>
              <a:t>Review of longitudinal studies about media violence points to a concern that viewing (or playing) violent </a:t>
            </a:r>
            <a:r>
              <a:rPr lang="en-US" sz="2800" b="1" dirty="0"/>
              <a:t>content increases the likelihood of developing violent behavior</a:t>
            </a:r>
            <a:r>
              <a:rPr lang="en-US" sz="2800" dirty="0"/>
              <a:t> especially when combined with other risk factors including pre-existing aggressiveness or violence in the home </a:t>
            </a:r>
            <a:r>
              <a:rPr lang="en-US" sz="1800" dirty="0"/>
              <a:t>(Media and Violence: An Analysis of Current Research, 2013)</a:t>
            </a:r>
          </a:p>
          <a:p>
            <a:r>
              <a:rPr lang="en-US" sz="2800" dirty="0"/>
              <a:t>Overuse online media are at risk of problematic internet use and heavy users of video games are </a:t>
            </a:r>
            <a:r>
              <a:rPr lang="en-US" sz="2800" b="1" dirty="0"/>
              <a:t>at risk of internet gaming disorder</a:t>
            </a:r>
            <a:r>
              <a:rPr lang="en-US" sz="2800" dirty="0"/>
              <a:t> </a:t>
            </a:r>
            <a:r>
              <a:rPr lang="en-US" sz="1800" dirty="0"/>
              <a:t>(AAP, 2016)</a:t>
            </a:r>
          </a:p>
        </p:txBody>
      </p:sp>
    </p:spTree>
    <p:extLst>
      <p:ext uri="{BB962C8B-B14F-4D97-AF65-F5344CB8AC3E}">
        <p14:creationId xmlns:p14="http://schemas.microsoft.com/office/powerpoint/2010/main" val="11474600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3333FF"/>
                </a:solidFill>
              </a:rPr>
              <a:t>Media Use, Obesity, and Body Image</a:t>
            </a:r>
          </a:p>
        </p:txBody>
      </p:sp>
      <p:sp>
        <p:nvSpPr>
          <p:cNvPr id="3" name="Content Placeholder 2"/>
          <p:cNvSpPr>
            <a:spLocks noGrp="1"/>
          </p:cNvSpPr>
          <p:nvPr>
            <p:ph idx="1"/>
          </p:nvPr>
        </p:nvSpPr>
        <p:spPr/>
        <p:txBody>
          <a:bodyPr/>
          <a:lstStyle/>
          <a:p>
            <a:r>
              <a:rPr lang="en-US" sz="3000" dirty="0"/>
              <a:t>Studies are consistently showing TV watching as a contributor to </a:t>
            </a:r>
            <a:r>
              <a:rPr lang="en-US" sz="3000" b="1" dirty="0"/>
              <a:t>obesity</a:t>
            </a:r>
            <a:r>
              <a:rPr lang="en-US" sz="3000" dirty="0"/>
              <a:t> </a:t>
            </a:r>
            <a:r>
              <a:rPr lang="en-US" sz="1800" dirty="0"/>
              <a:t>(AAP, 2011)</a:t>
            </a:r>
          </a:p>
          <a:p>
            <a:pPr lvl="1"/>
            <a:r>
              <a:rPr lang="en-US" sz="2600" dirty="0"/>
              <a:t>Children 4-9 years of age, watching TV for &gt;1.5 </a:t>
            </a:r>
            <a:r>
              <a:rPr lang="en-US" sz="2600" dirty="0" err="1"/>
              <a:t>hrs</a:t>
            </a:r>
            <a:r>
              <a:rPr lang="en-US" sz="2600" dirty="0"/>
              <a:t>/day was a risk factor for obesity </a:t>
            </a:r>
            <a:r>
              <a:rPr lang="en-US" sz="1800" dirty="0"/>
              <a:t>(</a:t>
            </a:r>
            <a:r>
              <a:rPr lang="en-US" sz="1800" dirty="0" err="1"/>
              <a:t>deJong</a:t>
            </a:r>
            <a:r>
              <a:rPr lang="en-US" sz="1800" dirty="0"/>
              <a:t> et al., 2013) </a:t>
            </a:r>
          </a:p>
          <a:p>
            <a:r>
              <a:rPr lang="en-US" sz="3000" b="1" dirty="0"/>
              <a:t>Body image </a:t>
            </a:r>
            <a:r>
              <a:rPr lang="en-US" sz="3000" dirty="0"/>
              <a:t>matters and is learned at a young age</a:t>
            </a:r>
          </a:p>
          <a:p>
            <a:r>
              <a:rPr lang="en-US" sz="3000" dirty="0"/>
              <a:t>Media consumption influences body image and behaviors in school age children </a:t>
            </a:r>
            <a:r>
              <a:rPr lang="en-US" sz="1800" dirty="0"/>
              <a:t>(</a:t>
            </a:r>
            <a:r>
              <a:rPr lang="en-US" sz="1800" dirty="0" err="1"/>
              <a:t>Dohnt</a:t>
            </a:r>
            <a:r>
              <a:rPr lang="en-US" sz="1800" dirty="0"/>
              <a:t> &amp; </a:t>
            </a:r>
            <a:r>
              <a:rPr lang="en-US" sz="1800" dirty="0" err="1"/>
              <a:t>Tiggemann</a:t>
            </a:r>
            <a:r>
              <a:rPr lang="en-US" sz="1800" dirty="0"/>
              <a:t>, 2004, 2006; Lowes &amp; </a:t>
            </a:r>
            <a:r>
              <a:rPr lang="en-US" sz="1800" dirty="0" err="1"/>
              <a:t>Tiggemann</a:t>
            </a:r>
            <a:r>
              <a:rPr lang="en-US" sz="1800" dirty="0"/>
              <a:t>, 2003; Hayes &amp; </a:t>
            </a:r>
            <a:r>
              <a:rPr lang="en-US" sz="1800" dirty="0" err="1"/>
              <a:t>Tantleff</a:t>
            </a:r>
            <a:r>
              <a:rPr lang="en-US" sz="1800" dirty="0"/>
              <a:t>-Dunn, 2010)</a:t>
            </a:r>
          </a:p>
          <a:p>
            <a:endParaRPr lang="en-US" sz="3000" dirty="0"/>
          </a:p>
          <a:p>
            <a:endParaRPr lang="en-US" sz="3000" dirty="0"/>
          </a:p>
          <a:p>
            <a:pPr marL="0" indent="0">
              <a:buNone/>
            </a:pPr>
            <a:endParaRPr lang="en-US" sz="3000" dirty="0"/>
          </a:p>
          <a:p>
            <a:endParaRPr lang="en-US" sz="3000" dirty="0"/>
          </a:p>
        </p:txBody>
      </p:sp>
    </p:spTree>
    <p:extLst>
      <p:ext uri="{BB962C8B-B14F-4D97-AF65-F5344CB8AC3E}">
        <p14:creationId xmlns:p14="http://schemas.microsoft.com/office/powerpoint/2010/main" val="17123190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3333FF"/>
                </a:solidFill>
              </a:rPr>
              <a:t>Media Use and Sleep</a:t>
            </a:r>
          </a:p>
        </p:txBody>
      </p:sp>
      <p:sp>
        <p:nvSpPr>
          <p:cNvPr id="3" name="Content Placeholder 2"/>
          <p:cNvSpPr>
            <a:spLocks noGrp="1"/>
          </p:cNvSpPr>
          <p:nvPr>
            <p:ph idx="1"/>
          </p:nvPr>
        </p:nvSpPr>
        <p:spPr/>
        <p:txBody>
          <a:bodyPr/>
          <a:lstStyle/>
          <a:p>
            <a:pPr lvl="0">
              <a:buClr>
                <a:srgbClr val="3333CC"/>
              </a:buClr>
            </a:pPr>
            <a:r>
              <a:rPr lang="en-US" sz="2800" dirty="0">
                <a:solidFill>
                  <a:srgbClr val="000000"/>
                </a:solidFill>
              </a:rPr>
              <a:t>Bedroom media access found to be associated with </a:t>
            </a:r>
            <a:r>
              <a:rPr lang="en-US" sz="2800" b="1" dirty="0">
                <a:solidFill>
                  <a:srgbClr val="000000"/>
                </a:solidFill>
              </a:rPr>
              <a:t>less sleep </a:t>
            </a:r>
            <a:r>
              <a:rPr lang="en-US" sz="2800" dirty="0">
                <a:solidFill>
                  <a:srgbClr val="000000"/>
                </a:solidFill>
              </a:rPr>
              <a:t>for kids with ADHD, ASD, and control group; stronger association between media exposure and sleep among boys with ASD </a:t>
            </a:r>
            <a:r>
              <a:rPr lang="en-US" sz="1800" dirty="0">
                <a:solidFill>
                  <a:srgbClr val="000000"/>
                </a:solidFill>
              </a:rPr>
              <a:t>(Engelhardt, </a:t>
            </a:r>
            <a:r>
              <a:rPr lang="en-US" sz="1800" dirty="0" err="1">
                <a:solidFill>
                  <a:srgbClr val="000000"/>
                </a:solidFill>
              </a:rPr>
              <a:t>Mazurek</a:t>
            </a:r>
            <a:r>
              <a:rPr lang="en-US" sz="1800" dirty="0">
                <a:solidFill>
                  <a:srgbClr val="000000"/>
                </a:solidFill>
              </a:rPr>
              <a:t>, &amp; </a:t>
            </a:r>
            <a:r>
              <a:rPr lang="en-US" sz="1800" dirty="0" err="1">
                <a:solidFill>
                  <a:srgbClr val="000000"/>
                </a:solidFill>
              </a:rPr>
              <a:t>Sohl</a:t>
            </a:r>
            <a:r>
              <a:rPr lang="en-US" sz="1800" dirty="0">
                <a:solidFill>
                  <a:srgbClr val="000000"/>
                </a:solidFill>
              </a:rPr>
              <a:t>, 2013)</a:t>
            </a:r>
          </a:p>
          <a:p>
            <a:pPr lvl="0">
              <a:buClr>
                <a:srgbClr val="3333CC"/>
              </a:buClr>
            </a:pPr>
            <a:r>
              <a:rPr lang="en-US" sz="2800" b="1" dirty="0">
                <a:solidFill>
                  <a:srgbClr val="000000"/>
                </a:solidFill>
              </a:rPr>
              <a:t>TV in the bedroom </a:t>
            </a:r>
            <a:r>
              <a:rPr lang="en-US" sz="2800" dirty="0">
                <a:solidFill>
                  <a:srgbClr val="000000"/>
                </a:solidFill>
              </a:rPr>
              <a:t>found to be a powerful predictor of overall sleep disturbance, followed by amount of TV watching/day </a:t>
            </a:r>
            <a:r>
              <a:rPr lang="en-US" sz="1800" dirty="0">
                <a:solidFill>
                  <a:srgbClr val="000000"/>
                </a:solidFill>
              </a:rPr>
              <a:t>(Owens et al., 1999)</a:t>
            </a:r>
          </a:p>
          <a:p>
            <a:pPr lvl="1">
              <a:buClr>
                <a:srgbClr val="3333CC"/>
              </a:buClr>
            </a:pPr>
            <a:r>
              <a:rPr lang="en-US" sz="2400" dirty="0">
                <a:solidFill>
                  <a:srgbClr val="000000"/>
                </a:solidFill>
              </a:rPr>
              <a:t>Sleep domains most affected: bedtime resistance, sleep onset delay, anxiety around sleep, and shortened sleep duration</a:t>
            </a:r>
          </a:p>
        </p:txBody>
      </p:sp>
    </p:spTree>
    <p:extLst>
      <p:ext uri="{BB962C8B-B14F-4D97-AF65-F5344CB8AC3E}">
        <p14:creationId xmlns:p14="http://schemas.microsoft.com/office/powerpoint/2010/main" val="1730744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3333FF"/>
                </a:solidFill>
              </a:rPr>
              <a:t>Presenter</a:t>
            </a:r>
          </a:p>
        </p:txBody>
      </p:sp>
      <p:sp>
        <p:nvSpPr>
          <p:cNvPr id="3" name="Content Placeholder 2"/>
          <p:cNvSpPr>
            <a:spLocks noGrp="1"/>
          </p:cNvSpPr>
          <p:nvPr>
            <p:ph idx="1"/>
          </p:nvPr>
        </p:nvSpPr>
        <p:spPr/>
        <p:txBody>
          <a:bodyPr/>
          <a:lstStyle/>
          <a:p>
            <a:r>
              <a:rPr lang="en-US" dirty="0"/>
              <a:t>Joy Lauerer,</a:t>
            </a:r>
            <a:r>
              <a:rPr lang="en-US" b="1" dirty="0"/>
              <a:t> </a:t>
            </a:r>
            <a:r>
              <a:rPr lang="en-US" dirty="0"/>
              <a:t>DNP, PMHCNS-BC, RN</a:t>
            </a:r>
          </a:p>
          <a:p>
            <a:r>
              <a:rPr lang="en-US" dirty="0"/>
              <a:t>Associate Professor –MUSC CON</a:t>
            </a:r>
          </a:p>
          <a:p>
            <a:r>
              <a:rPr lang="en-US" b="1" dirty="0">
                <a:solidFill>
                  <a:srgbClr val="6600FF"/>
                </a:solidFill>
              </a:rPr>
              <a:t>Disclosures </a:t>
            </a:r>
          </a:p>
          <a:p>
            <a:r>
              <a:rPr lang="en-US" dirty="0"/>
              <a:t>The presenter have no conflicts of interest, commercial support, or off-label use to disclose.</a:t>
            </a:r>
            <a:endParaRPr lang="en-US" u="sng" dirty="0"/>
          </a:p>
          <a:p>
            <a:endParaRPr lang="en-US" b="1" dirty="0">
              <a:solidFill>
                <a:srgbClr val="6600FF"/>
              </a:solidFill>
            </a:endParaRPr>
          </a:p>
          <a:p>
            <a:endParaRPr lang="en-US" dirty="0"/>
          </a:p>
        </p:txBody>
      </p:sp>
    </p:spTree>
    <p:extLst>
      <p:ext uri="{BB962C8B-B14F-4D97-AF65-F5344CB8AC3E}">
        <p14:creationId xmlns:p14="http://schemas.microsoft.com/office/powerpoint/2010/main" val="26373905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3333FF"/>
                </a:solidFill>
              </a:rPr>
              <a:t>Media Use and Learning</a:t>
            </a:r>
          </a:p>
        </p:txBody>
      </p:sp>
      <p:sp>
        <p:nvSpPr>
          <p:cNvPr id="3" name="Content Placeholder 2"/>
          <p:cNvSpPr>
            <a:spLocks noGrp="1"/>
          </p:cNvSpPr>
          <p:nvPr>
            <p:ph idx="1"/>
          </p:nvPr>
        </p:nvSpPr>
        <p:spPr/>
        <p:txBody>
          <a:bodyPr/>
          <a:lstStyle/>
          <a:p>
            <a:r>
              <a:rPr lang="en-US" sz="2800" dirty="0"/>
              <a:t>Use of media during academic tasks (</a:t>
            </a:r>
            <a:r>
              <a:rPr lang="en-US" sz="2800" b="1" dirty="0"/>
              <a:t>multitasking</a:t>
            </a:r>
            <a:r>
              <a:rPr lang="en-US" sz="2800" dirty="0"/>
              <a:t>) has negative consequences on learning </a:t>
            </a:r>
            <a:r>
              <a:rPr lang="en-US" sz="1800" dirty="0"/>
              <a:t>(AAP, 2016)</a:t>
            </a:r>
          </a:p>
          <a:p>
            <a:r>
              <a:rPr lang="en-US" sz="2800" dirty="0"/>
              <a:t>In kids 8-12, study found that screen time was linked to </a:t>
            </a:r>
            <a:r>
              <a:rPr lang="en-US" sz="2800" b="1" dirty="0"/>
              <a:t>poorer connectivity </a:t>
            </a:r>
            <a:r>
              <a:rPr lang="en-US" sz="2800" dirty="0"/>
              <a:t>in areas that govern language and cognitive control while reading was associated with higher functional connectivity </a:t>
            </a:r>
            <a:r>
              <a:rPr lang="en-US" sz="1800" dirty="0"/>
              <a:t>(Kraus &amp; Hutton, 2017)</a:t>
            </a:r>
          </a:p>
          <a:p>
            <a:r>
              <a:rPr lang="en-US" sz="2800" dirty="0"/>
              <a:t>Access to video games </a:t>
            </a:r>
            <a:r>
              <a:rPr lang="en-US" sz="2800" b="1" dirty="0"/>
              <a:t>displace afterschool educational activities</a:t>
            </a:r>
            <a:r>
              <a:rPr lang="en-US" sz="2800" dirty="0"/>
              <a:t> in kids ages 6-9 </a:t>
            </a:r>
            <a:r>
              <a:rPr lang="en-US" sz="1800" dirty="0"/>
              <a:t>(Weis, &amp; </a:t>
            </a:r>
            <a:r>
              <a:rPr lang="en-US" sz="1800" dirty="0" err="1"/>
              <a:t>Cerankosky</a:t>
            </a:r>
            <a:r>
              <a:rPr lang="en-US" sz="1800" dirty="0"/>
              <a:t>, 2010)</a:t>
            </a:r>
          </a:p>
          <a:p>
            <a:pPr marL="0" indent="0">
              <a:buNone/>
            </a:pPr>
            <a:endParaRPr lang="en-US" dirty="0"/>
          </a:p>
        </p:txBody>
      </p:sp>
    </p:spTree>
    <p:extLst>
      <p:ext uri="{BB962C8B-B14F-4D97-AF65-F5344CB8AC3E}">
        <p14:creationId xmlns:p14="http://schemas.microsoft.com/office/powerpoint/2010/main" val="36987929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3333FF"/>
                </a:solidFill>
              </a:rPr>
              <a:t>Critical Health Priorities</a:t>
            </a:r>
          </a:p>
        </p:txBody>
      </p:sp>
      <p:sp>
        <p:nvSpPr>
          <p:cNvPr id="3" name="Content Placeholder 2"/>
          <p:cNvSpPr>
            <a:spLocks noGrp="1"/>
          </p:cNvSpPr>
          <p:nvPr>
            <p:ph idx="1"/>
          </p:nvPr>
        </p:nvSpPr>
        <p:spPr>
          <a:xfrm>
            <a:off x="1576917" y="2017712"/>
            <a:ext cx="10363200" cy="4840287"/>
          </a:xfrm>
        </p:spPr>
        <p:txBody>
          <a:bodyPr/>
          <a:lstStyle/>
          <a:p>
            <a:r>
              <a:rPr lang="en-US" dirty="0"/>
              <a:t>Proper sleep</a:t>
            </a:r>
          </a:p>
          <a:p>
            <a:r>
              <a:rPr lang="en-US" dirty="0"/>
              <a:t>1 hr./day of physical activity</a:t>
            </a:r>
          </a:p>
          <a:p>
            <a:r>
              <a:rPr lang="en-US" dirty="0"/>
              <a:t>Homework/chores first</a:t>
            </a:r>
          </a:p>
          <a:p>
            <a:r>
              <a:rPr lang="en-US" dirty="0"/>
              <a:t>Social interaction</a:t>
            </a:r>
          </a:p>
          <a:p>
            <a:r>
              <a:rPr lang="en-US" dirty="0"/>
              <a:t>Media free time; time to get bored</a:t>
            </a:r>
          </a:p>
          <a:p>
            <a:r>
              <a:rPr lang="en-US" dirty="0"/>
              <a:t>Guide and share vs. limits only</a:t>
            </a:r>
          </a:p>
          <a:p>
            <a:pPr marL="0" indent="0">
              <a:buNone/>
            </a:pPr>
            <a:endParaRPr lang="en-US" dirty="0"/>
          </a:p>
        </p:txBody>
      </p:sp>
      <p:sp>
        <p:nvSpPr>
          <p:cNvPr id="4" name="Rectangle 3"/>
          <p:cNvSpPr/>
          <p:nvPr/>
        </p:nvSpPr>
        <p:spPr>
          <a:xfrm>
            <a:off x="6758517" y="5947847"/>
            <a:ext cx="4721614" cy="369332"/>
          </a:xfrm>
          <a:prstGeom prst="rect">
            <a:avLst/>
          </a:prstGeom>
        </p:spPr>
        <p:txBody>
          <a:bodyPr wrap="none">
            <a:spAutoFit/>
          </a:bodyPr>
          <a:lstStyle/>
          <a:p>
            <a:r>
              <a:rPr lang="en-US" dirty="0"/>
              <a:t>(AAP, 2016; </a:t>
            </a:r>
            <a:r>
              <a:rPr lang="en-US" dirty="0" err="1"/>
              <a:t>Dept</a:t>
            </a:r>
            <a:r>
              <a:rPr lang="en-US" dirty="0"/>
              <a:t> of Educational Tech, 2016)</a:t>
            </a:r>
          </a:p>
        </p:txBody>
      </p:sp>
    </p:spTree>
    <p:extLst>
      <p:ext uri="{BB962C8B-B14F-4D97-AF65-F5344CB8AC3E}">
        <p14:creationId xmlns:p14="http://schemas.microsoft.com/office/powerpoint/2010/main" val="40798723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3333FF"/>
                </a:solidFill>
              </a:rPr>
              <a:t>AAP Recommendations</a:t>
            </a:r>
          </a:p>
        </p:txBody>
      </p:sp>
      <p:sp>
        <p:nvSpPr>
          <p:cNvPr id="3" name="Content Placeholder 2"/>
          <p:cNvSpPr>
            <a:spLocks noGrp="1"/>
          </p:cNvSpPr>
          <p:nvPr>
            <p:ph idx="1"/>
          </p:nvPr>
        </p:nvSpPr>
        <p:spPr/>
        <p:txBody>
          <a:bodyPr/>
          <a:lstStyle/>
          <a:p>
            <a:r>
              <a:rPr lang="en-US" dirty="0"/>
              <a:t>Family media use plan</a:t>
            </a:r>
          </a:p>
          <a:p>
            <a:pPr lvl="1"/>
            <a:r>
              <a:rPr lang="en-US" dirty="0">
                <a:hlinkClick r:id="rId3"/>
              </a:rPr>
              <a:t>www.HealthyChildren.org/MediaUsePlan</a:t>
            </a:r>
            <a:endParaRPr lang="en-US" dirty="0"/>
          </a:p>
          <a:p>
            <a:r>
              <a:rPr lang="en-US" dirty="0"/>
              <a:t>Treat media as you would any other environment </a:t>
            </a:r>
          </a:p>
          <a:p>
            <a:r>
              <a:rPr lang="en-US" dirty="0"/>
              <a:t>Set consistent limits and encourage playtime</a:t>
            </a:r>
          </a:p>
          <a:p>
            <a:r>
              <a:rPr lang="en-US" dirty="0"/>
              <a:t>Screen time should not always be alone time</a:t>
            </a:r>
          </a:p>
          <a:p>
            <a:r>
              <a:rPr lang="en-US" dirty="0"/>
              <a:t>Be a good role model</a:t>
            </a:r>
          </a:p>
          <a:p>
            <a:r>
              <a:rPr lang="en-US" dirty="0"/>
              <a:t>Know the value of face-to-face communication</a:t>
            </a:r>
          </a:p>
        </p:txBody>
      </p:sp>
    </p:spTree>
    <p:extLst>
      <p:ext uri="{BB962C8B-B14F-4D97-AF65-F5344CB8AC3E}">
        <p14:creationId xmlns:p14="http://schemas.microsoft.com/office/powerpoint/2010/main" val="12120021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3333FF"/>
                </a:solidFill>
              </a:rPr>
              <a:t>AAP Recommendations</a:t>
            </a:r>
          </a:p>
        </p:txBody>
      </p:sp>
      <p:sp>
        <p:nvSpPr>
          <p:cNvPr id="3" name="Content Placeholder 2"/>
          <p:cNvSpPr>
            <a:spLocks noGrp="1"/>
          </p:cNvSpPr>
          <p:nvPr>
            <p:ph idx="1"/>
          </p:nvPr>
        </p:nvSpPr>
        <p:spPr/>
        <p:txBody>
          <a:bodyPr/>
          <a:lstStyle/>
          <a:p>
            <a:r>
              <a:rPr lang="en-US" dirty="0"/>
              <a:t>Create media free-zones and media-free times</a:t>
            </a:r>
          </a:p>
          <a:p>
            <a:r>
              <a:rPr lang="en-US" dirty="0"/>
              <a:t>Do not use technology as an emotional pacifier</a:t>
            </a:r>
          </a:p>
          <a:p>
            <a:r>
              <a:rPr lang="en-US" dirty="0"/>
              <a:t>Apps for kids</a:t>
            </a:r>
          </a:p>
          <a:p>
            <a:pPr lvl="1"/>
            <a:r>
              <a:rPr lang="en-US" dirty="0">
                <a:hlinkClick r:id="rId3"/>
              </a:rPr>
              <a:t>Common Sense Media</a:t>
            </a:r>
            <a:r>
              <a:rPr lang="en-US" dirty="0"/>
              <a:t> </a:t>
            </a:r>
          </a:p>
          <a:p>
            <a:r>
              <a:rPr lang="en-US" dirty="0"/>
              <a:t>Warn children about the online citizenship, importance of privacy, and the online dangers </a:t>
            </a:r>
          </a:p>
          <a:p>
            <a:r>
              <a:rPr lang="en-US" dirty="0"/>
              <a:t>Remember: Kids will be kids</a:t>
            </a:r>
          </a:p>
        </p:txBody>
      </p:sp>
    </p:spTree>
    <p:extLst>
      <p:ext uri="{BB962C8B-B14F-4D97-AF65-F5344CB8AC3E}">
        <p14:creationId xmlns:p14="http://schemas.microsoft.com/office/powerpoint/2010/main" val="22324464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3333FF"/>
                </a:solidFill>
              </a:rPr>
              <a:t>For Every Child</a:t>
            </a:r>
          </a:p>
        </p:txBody>
      </p:sp>
      <p:sp>
        <p:nvSpPr>
          <p:cNvPr id="3" name="Content Placeholder 2"/>
          <p:cNvSpPr>
            <a:spLocks noGrp="1"/>
          </p:cNvSpPr>
          <p:nvPr>
            <p:ph idx="1"/>
          </p:nvPr>
        </p:nvSpPr>
        <p:spPr/>
        <p:txBody>
          <a:bodyPr/>
          <a:lstStyle/>
          <a:p>
            <a:r>
              <a:rPr lang="en-US" dirty="0"/>
              <a:t>1. How much screen time is being spent per day? </a:t>
            </a:r>
          </a:p>
          <a:p>
            <a:r>
              <a:rPr lang="en-US" dirty="0"/>
              <a:t>2. Is there a TV set or internet connection in the child’s bedroom?</a:t>
            </a:r>
          </a:p>
          <a:p>
            <a:endParaRPr lang="en-US" dirty="0"/>
          </a:p>
          <a:p>
            <a:r>
              <a:rPr lang="en-US" b="1" i="1" dirty="0"/>
              <a:t>Empower parents to be aware of and involved in children’s media use!</a:t>
            </a:r>
          </a:p>
        </p:txBody>
      </p:sp>
    </p:spTree>
    <p:extLst>
      <p:ext uri="{BB962C8B-B14F-4D97-AF65-F5344CB8AC3E}">
        <p14:creationId xmlns:p14="http://schemas.microsoft.com/office/powerpoint/2010/main" val="12686621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152490" y="1653363"/>
            <a:ext cx="7931310" cy="824024"/>
          </a:xfrm>
        </p:spPr>
        <p:txBody>
          <a:bodyPr/>
          <a:lstStyle/>
          <a:p>
            <a:pPr algn="ctr"/>
            <a:r>
              <a:rPr lang="en-US" sz="4400" dirty="0">
                <a:solidFill>
                  <a:srgbClr val="3333FF"/>
                </a:solidFill>
              </a:rPr>
              <a:t>Impact of Digital Technology for</a:t>
            </a:r>
            <a:br>
              <a:rPr lang="en-US" sz="4400" dirty="0">
                <a:solidFill>
                  <a:srgbClr val="3333FF"/>
                </a:solidFill>
              </a:rPr>
            </a:br>
            <a:r>
              <a:rPr lang="en-US" sz="4400" dirty="0">
                <a:solidFill>
                  <a:srgbClr val="3333FF"/>
                </a:solidFill>
              </a:rPr>
              <a:t>Adolescents (13-18 years)</a:t>
            </a:r>
          </a:p>
        </p:txBody>
      </p:sp>
      <p:pic>
        <p:nvPicPr>
          <p:cNvPr id="8" name="Picture Placeholder 7"/>
          <p:cNvPicPr>
            <a:picLocks noGrp="1" noChangeAspect="1"/>
          </p:cNvPicPr>
          <p:nvPr>
            <p:ph type="pic" idx="1"/>
          </p:nvPr>
        </p:nvPicPr>
        <p:blipFill>
          <a:blip r:embed="rId3"/>
          <a:srcRect t="19890" b="19890"/>
          <a:stretch>
            <a:fillRect/>
          </a:stretch>
        </p:blipFill>
        <p:spPr>
          <a:xfrm>
            <a:off x="2976222" y="2843041"/>
            <a:ext cx="5871249" cy="3302578"/>
          </a:xfrm>
          <a:prstGeom prst="rect">
            <a:avLst/>
          </a:prstGeom>
        </p:spPr>
      </p:pic>
      <p:sp>
        <p:nvSpPr>
          <p:cNvPr id="9" name="Rectangle 8"/>
          <p:cNvSpPr/>
          <p:nvPr/>
        </p:nvSpPr>
        <p:spPr>
          <a:xfrm>
            <a:off x="8800302" y="6294474"/>
            <a:ext cx="2969852" cy="369332"/>
          </a:xfrm>
          <a:prstGeom prst="rect">
            <a:avLst/>
          </a:prstGeom>
        </p:spPr>
        <p:txBody>
          <a:bodyPr wrap="none">
            <a:spAutoFit/>
          </a:bodyPr>
          <a:lstStyle/>
          <a:p>
            <a:r>
              <a:rPr lang="en-US" dirty="0"/>
              <a:t>http://alexis-beauclair.com/</a:t>
            </a:r>
          </a:p>
        </p:txBody>
      </p:sp>
    </p:spTree>
    <p:extLst>
      <p:ext uri="{BB962C8B-B14F-4D97-AF65-F5344CB8AC3E}">
        <p14:creationId xmlns:p14="http://schemas.microsoft.com/office/powerpoint/2010/main" val="15621355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D9C12B-6128-3D43-94EA-002E5AA7FEFA}"/>
              </a:ext>
            </a:extLst>
          </p:cNvPr>
          <p:cNvSpPr>
            <a:spLocks noGrp="1"/>
          </p:cNvSpPr>
          <p:nvPr>
            <p:ph type="title"/>
          </p:nvPr>
        </p:nvSpPr>
        <p:spPr/>
        <p:txBody>
          <a:bodyPr/>
          <a:lstStyle/>
          <a:p>
            <a:pPr algn="ctr"/>
            <a:r>
              <a:rPr lang="en-US" dirty="0">
                <a:solidFill>
                  <a:srgbClr val="3333FF"/>
                </a:solidFill>
              </a:rPr>
              <a:t>Adolescence – 13-18 Years (</a:t>
            </a:r>
            <a:r>
              <a:rPr lang="en-US" dirty="0" err="1">
                <a:solidFill>
                  <a:srgbClr val="3333FF"/>
                </a:solidFill>
              </a:rPr>
              <a:t>iGen</a:t>
            </a:r>
            <a:r>
              <a:rPr lang="en-US" dirty="0">
                <a:solidFill>
                  <a:srgbClr val="3333FF"/>
                </a:solidFill>
              </a:rPr>
              <a:t> )</a:t>
            </a:r>
          </a:p>
        </p:txBody>
      </p:sp>
      <p:sp>
        <p:nvSpPr>
          <p:cNvPr id="3" name="Content Placeholder 2">
            <a:extLst>
              <a:ext uri="{FF2B5EF4-FFF2-40B4-BE49-F238E27FC236}">
                <a16:creationId xmlns:a16="http://schemas.microsoft.com/office/drawing/2014/main" id="{969ABF38-EAF3-EF4B-9BE4-4546B97BA288}"/>
              </a:ext>
            </a:extLst>
          </p:cNvPr>
          <p:cNvSpPr>
            <a:spLocks noGrp="1"/>
          </p:cNvSpPr>
          <p:nvPr>
            <p:ph idx="1"/>
          </p:nvPr>
        </p:nvSpPr>
        <p:spPr>
          <a:xfrm>
            <a:off x="1562101" y="1841502"/>
            <a:ext cx="10363200" cy="5016498"/>
          </a:xfrm>
        </p:spPr>
        <p:txBody>
          <a:bodyPr/>
          <a:lstStyle/>
          <a:p>
            <a:r>
              <a:rPr lang="en-US" dirty="0"/>
              <a:t>Screen time total – </a:t>
            </a:r>
            <a:r>
              <a:rPr lang="en-US" b="1" dirty="0"/>
              <a:t>9 hours per day </a:t>
            </a:r>
            <a:r>
              <a:rPr lang="en-US" dirty="0"/>
              <a:t>average use of cell phones, tablets, gaming, social media</a:t>
            </a:r>
          </a:p>
          <a:p>
            <a:r>
              <a:rPr lang="en-US" dirty="0"/>
              <a:t>Talk on cell phones very little  </a:t>
            </a:r>
          </a:p>
          <a:p>
            <a:r>
              <a:rPr lang="en-US" dirty="0"/>
              <a:t>3364 texts per day </a:t>
            </a:r>
          </a:p>
          <a:p>
            <a:r>
              <a:rPr lang="en-US" dirty="0"/>
              <a:t>Average 13 year-old checks social media </a:t>
            </a:r>
            <a:r>
              <a:rPr lang="en-US" b="1" dirty="0"/>
              <a:t>100</a:t>
            </a:r>
            <a:r>
              <a:rPr lang="en-US" dirty="0"/>
              <a:t> times per day  </a:t>
            </a:r>
          </a:p>
          <a:p>
            <a:r>
              <a:rPr lang="en-US" b="1" dirty="0"/>
              <a:t>Multitasking</a:t>
            </a:r>
            <a:r>
              <a:rPr lang="en-US" dirty="0"/>
              <a:t> - doing homework, while at school, while eating, while driving…</a:t>
            </a:r>
          </a:p>
          <a:p>
            <a:pPr marL="0" indent="0">
              <a:buNone/>
            </a:pPr>
            <a:r>
              <a:rPr lang="en-US" dirty="0"/>
              <a:t>   </a:t>
            </a:r>
          </a:p>
          <a:p>
            <a:endParaRPr lang="en-US" dirty="0"/>
          </a:p>
        </p:txBody>
      </p:sp>
    </p:spTree>
    <p:extLst>
      <p:ext uri="{BB962C8B-B14F-4D97-AF65-F5344CB8AC3E}">
        <p14:creationId xmlns:p14="http://schemas.microsoft.com/office/powerpoint/2010/main" val="12545120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A3E85E-5698-C341-8D5D-6CE2D7CFB47B}"/>
              </a:ext>
            </a:extLst>
          </p:cNvPr>
          <p:cNvSpPr>
            <a:spLocks noGrp="1"/>
          </p:cNvSpPr>
          <p:nvPr>
            <p:ph type="title"/>
          </p:nvPr>
        </p:nvSpPr>
        <p:spPr/>
        <p:txBody>
          <a:bodyPr/>
          <a:lstStyle/>
          <a:p>
            <a:pPr algn="ctr"/>
            <a:r>
              <a:rPr lang="en-US" dirty="0">
                <a:solidFill>
                  <a:srgbClr val="3333FF"/>
                </a:solidFill>
              </a:rPr>
              <a:t>Developmental Task </a:t>
            </a:r>
          </a:p>
        </p:txBody>
      </p:sp>
      <p:sp>
        <p:nvSpPr>
          <p:cNvPr id="3" name="Content Placeholder 2">
            <a:extLst>
              <a:ext uri="{FF2B5EF4-FFF2-40B4-BE49-F238E27FC236}">
                <a16:creationId xmlns:a16="http://schemas.microsoft.com/office/drawing/2014/main" id="{9879EBA2-7F86-F040-9896-5F050F7E2484}"/>
              </a:ext>
            </a:extLst>
          </p:cNvPr>
          <p:cNvSpPr>
            <a:spLocks noGrp="1"/>
          </p:cNvSpPr>
          <p:nvPr>
            <p:ph idx="1"/>
          </p:nvPr>
        </p:nvSpPr>
        <p:spPr/>
        <p:txBody>
          <a:bodyPr/>
          <a:lstStyle/>
          <a:p>
            <a:r>
              <a:rPr lang="en-US" dirty="0"/>
              <a:t>Erickson </a:t>
            </a:r>
          </a:p>
          <a:p>
            <a:r>
              <a:rPr lang="en-US" b="1" dirty="0"/>
              <a:t>Psychosocial Conflict:</a:t>
            </a:r>
            <a:r>
              <a:rPr lang="en-US" dirty="0"/>
              <a:t> Identity Versus Role    Confusion</a:t>
            </a:r>
          </a:p>
          <a:p>
            <a:r>
              <a:rPr lang="en-US" b="1" dirty="0"/>
              <a:t>Major Question:</a:t>
            </a:r>
            <a:r>
              <a:rPr lang="en-US" dirty="0"/>
              <a:t> "Who am I?"</a:t>
            </a:r>
          </a:p>
          <a:p>
            <a:r>
              <a:rPr lang="en-US" b="1" dirty="0"/>
              <a:t>Basic Virtue:</a:t>
            </a:r>
            <a:r>
              <a:rPr lang="en-US" dirty="0"/>
              <a:t> Fidelity</a:t>
            </a:r>
          </a:p>
          <a:p>
            <a:r>
              <a:rPr lang="en-US" b="1" dirty="0"/>
              <a:t>Important Event(s):</a:t>
            </a:r>
            <a:r>
              <a:rPr lang="en-US" dirty="0"/>
              <a:t> Social Relationships</a:t>
            </a:r>
          </a:p>
          <a:p>
            <a:pPr marL="0" indent="0">
              <a:buNone/>
            </a:pPr>
            <a:r>
              <a:rPr lang="en-US" dirty="0"/>
              <a:t>   How does technology affect this task?   </a:t>
            </a:r>
          </a:p>
        </p:txBody>
      </p:sp>
    </p:spTree>
    <p:extLst>
      <p:ext uri="{BB962C8B-B14F-4D97-AF65-F5344CB8AC3E}">
        <p14:creationId xmlns:p14="http://schemas.microsoft.com/office/powerpoint/2010/main" val="33083983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ECB0F-D86E-1441-A128-53139CD0F80F}"/>
              </a:ext>
            </a:extLst>
          </p:cNvPr>
          <p:cNvSpPr>
            <a:spLocks noGrp="1"/>
          </p:cNvSpPr>
          <p:nvPr>
            <p:ph type="title"/>
          </p:nvPr>
        </p:nvSpPr>
        <p:spPr>
          <a:xfrm>
            <a:off x="1534585" y="336234"/>
            <a:ext cx="10390716" cy="1335517"/>
          </a:xfrm>
        </p:spPr>
        <p:txBody>
          <a:bodyPr/>
          <a:lstStyle/>
          <a:p>
            <a:pPr algn="ctr"/>
            <a:r>
              <a:rPr lang="en-US" sz="3200" dirty="0">
                <a:solidFill>
                  <a:srgbClr val="3333FF"/>
                </a:solidFill>
              </a:rPr>
              <a:t>The possible effects on developmental tasks of adolescence (AAP, 2013)</a:t>
            </a:r>
          </a:p>
        </p:txBody>
      </p:sp>
      <p:sp>
        <p:nvSpPr>
          <p:cNvPr id="3" name="Content Placeholder 2">
            <a:extLst>
              <a:ext uri="{FF2B5EF4-FFF2-40B4-BE49-F238E27FC236}">
                <a16:creationId xmlns:a16="http://schemas.microsoft.com/office/drawing/2014/main" id="{CEEC39ED-1C39-CC46-918D-2B869BEF9692}"/>
              </a:ext>
            </a:extLst>
          </p:cNvPr>
          <p:cNvSpPr>
            <a:spLocks noGrp="1"/>
          </p:cNvSpPr>
          <p:nvPr>
            <p:ph idx="1"/>
          </p:nvPr>
        </p:nvSpPr>
        <p:spPr/>
        <p:txBody>
          <a:bodyPr/>
          <a:lstStyle/>
          <a:p>
            <a:r>
              <a:rPr lang="en-US" dirty="0"/>
              <a:t>Decreased ability to develop emotional regulation skill </a:t>
            </a:r>
          </a:p>
          <a:p>
            <a:r>
              <a:rPr lang="en-US" dirty="0"/>
              <a:t>Challenges to maintain self esteem </a:t>
            </a:r>
          </a:p>
          <a:p>
            <a:r>
              <a:rPr lang="en-US" dirty="0"/>
              <a:t>Difficulty developing relationships based on trust,  empathy, compassion (reports of difficulty with face to face communication)</a:t>
            </a:r>
          </a:p>
          <a:p>
            <a:r>
              <a:rPr lang="en-US" dirty="0"/>
              <a:t>Difficulty delaying gratification </a:t>
            </a:r>
          </a:p>
          <a:p>
            <a:endParaRPr lang="en-US" dirty="0"/>
          </a:p>
        </p:txBody>
      </p:sp>
    </p:spTree>
    <p:extLst>
      <p:ext uri="{BB962C8B-B14F-4D97-AF65-F5344CB8AC3E}">
        <p14:creationId xmlns:p14="http://schemas.microsoft.com/office/powerpoint/2010/main" val="32228653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761478-A15C-F544-B4D4-82F95BF2A241}"/>
              </a:ext>
            </a:extLst>
          </p:cNvPr>
          <p:cNvSpPr>
            <a:spLocks noGrp="1"/>
          </p:cNvSpPr>
          <p:nvPr>
            <p:ph type="title"/>
          </p:nvPr>
        </p:nvSpPr>
        <p:spPr/>
        <p:txBody>
          <a:bodyPr/>
          <a:lstStyle/>
          <a:p>
            <a:pPr algn="ctr"/>
            <a:r>
              <a:rPr lang="en-US" dirty="0">
                <a:solidFill>
                  <a:srgbClr val="3333FF"/>
                </a:solidFill>
              </a:rPr>
              <a:t>Differences in Gender </a:t>
            </a:r>
          </a:p>
        </p:txBody>
      </p:sp>
      <p:sp>
        <p:nvSpPr>
          <p:cNvPr id="3" name="Content Placeholder 2">
            <a:extLst>
              <a:ext uri="{FF2B5EF4-FFF2-40B4-BE49-F238E27FC236}">
                <a16:creationId xmlns:a16="http://schemas.microsoft.com/office/drawing/2014/main" id="{30E14EDF-9E99-3E40-8C3D-3740449745B5}"/>
              </a:ext>
            </a:extLst>
          </p:cNvPr>
          <p:cNvSpPr>
            <a:spLocks noGrp="1"/>
          </p:cNvSpPr>
          <p:nvPr>
            <p:ph idx="1"/>
          </p:nvPr>
        </p:nvSpPr>
        <p:spPr/>
        <p:txBody>
          <a:bodyPr/>
          <a:lstStyle/>
          <a:p>
            <a:r>
              <a:rPr lang="en-US" dirty="0"/>
              <a:t>Boys choose Xbox, </a:t>
            </a:r>
            <a:r>
              <a:rPr lang="en-US" dirty="0" err="1"/>
              <a:t>Fortnite</a:t>
            </a:r>
            <a:r>
              <a:rPr lang="en-US" dirty="0"/>
              <a:t> </a:t>
            </a:r>
          </a:p>
          <a:p>
            <a:r>
              <a:rPr lang="en-US" dirty="0"/>
              <a:t>Girls choose Instagram, Snapchat (Snap streaks) </a:t>
            </a:r>
          </a:p>
          <a:p>
            <a:r>
              <a:rPr lang="en-US" dirty="0"/>
              <a:t>What does that mean?</a:t>
            </a:r>
          </a:p>
          <a:p>
            <a:r>
              <a:rPr lang="en-US" dirty="0"/>
              <a:t>Boys: more incidence of gaming addiction </a:t>
            </a:r>
          </a:p>
          <a:p>
            <a:r>
              <a:rPr lang="en-US" dirty="0"/>
              <a:t>Girls: more prone to worry about number of likes, fluctuation in emotions related to responses and comments </a:t>
            </a:r>
          </a:p>
        </p:txBody>
      </p:sp>
    </p:spTree>
    <p:extLst>
      <p:ext uri="{BB962C8B-B14F-4D97-AF65-F5344CB8AC3E}">
        <p14:creationId xmlns:p14="http://schemas.microsoft.com/office/powerpoint/2010/main" val="5926069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3333FF"/>
                </a:solidFill>
              </a:rPr>
              <a:t>Objectives</a:t>
            </a:r>
          </a:p>
        </p:txBody>
      </p:sp>
      <p:sp>
        <p:nvSpPr>
          <p:cNvPr id="3" name="Content Placeholder 2"/>
          <p:cNvSpPr>
            <a:spLocks noGrp="1"/>
          </p:cNvSpPr>
          <p:nvPr>
            <p:ph idx="1"/>
          </p:nvPr>
        </p:nvSpPr>
        <p:spPr>
          <a:xfrm>
            <a:off x="1576917" y="2017712"/>
            <a:ext cx="10363200" cy="4751387"/>
          </a:xfrm>
        </p:spPr>
        <p:txBody>
          <a:bodyPr/>
          <a:lstStyle/>
          <a:p>
            <a:r>
              <a:rPr lang="en-US" sz="2400" dirty="0"/>
              <a:t>Describe the developmental goals for each age and stage of Child and Adolescent development.</a:t>
            </a:r>
          </a:p>
          <a:p>
            <a:r>
              <a:rPr lang="en-US" sz="2400" dirty="0"/>
              <a:t>Discuss how new technology can interfere with meeting developmental goals.</a:t>
            </a:r>
          </a:p>
          <a:p>
            <a:r>
              <a:rPr lang="en-US" sz="2400" dirty="0"/>
              <a:t>Discuss EBP recommendations regarding technology use by Children and Adolescents. </a:t>
            </a:r>
          </a:p>
          <a:p>
            <a:r>
              <a:rPr lang="en-US" sz="2400" dirty="0"/>
              <a:t>Discuss evidence based guidelines for use of technology by ages and stages.</a:t>
            </a:r>
          </a:p>
          <a:p>
            <a:r>
              <a:rPr lang="en-US" sz="2400" dirty="0"/>
              <a:t>Identify resources for APRNs and families to support appropriate use of technology to enhance development and learning. </a:t>
            </a:r>
          </a:p>
          <a:p>
            <a:endParaRPr lang="en-US" sz="2800" dirty="0"/>
          </a:p>
          <a:p>
            <a:endParaRPr lang="en-US" dirty="0"/>
          </a:p>
          <a:p>
            <a:endParaRPr lang="en-US" dirty="0"/>
          </a:p>
          <a:p>
            <a:endParaRPr lang="en-US" dirty="0"/>
          </a:p>
        </p:txBody>
      </p:sp>
    </p:spTree>
    <p:extLst>
      <p:ext uri="{BB962C8B-B14F-4D97-AF65-F5344CB8AC3E}">
        <p14:creationId xmlns:p14="http://schemas.microsoft.com/office/powerpoint/2010/main" val="20925561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E9515F-08E6-E34B-AE03-DEBF158D117A}"/>
              </a:ext>
            </a:extLst>
          </p:cNvPr>
          <p:cNvSpPr>
            <a:spLocks noGrp="1"/>
          </p:cNvSpPr>
          <p:nvPr>
            <p:ph type="title"/>
          </p:nvPr>
        </p:nvSpPr>
        <p:spPr/>
        <p:txBody>
          <a:bodyPr/>
          <a:lstStyle/>
          <a:p>
            <a:pPr algn="ctr"/>
            <a:r>
              <a:rPr lang="en-US" dirty="0">
                <a:solidFill>
                  <a:srgbClr val="3333FF"/>
                </a:solidFill>
              </a:rPr>
              <a:t>Sexting </a:t>
            </a:r>
          </a:p>
        </p:txBody>
      </p:sp>
      <p:sp>
        <p:nvSpPr>
          <p:cNvPr id="3" name="Content Placeholder 2">
            <a:extLst>
              <a:ext uri="{FF2B5EF4-FFF2-40B4-BE49-F238E27FC236}">
                <a16:creationId xmlns:a16="http://schemas.microsoft.com/office/drawing/2014/main" id="{6E4D0FC9-FFBD-7B40-A76E-09A36E1914C8}"/>
              </a:ext>
            </a:extLst>
          </p:cNvPr>
          <p:cNvSpPr>
            <a:spLocks noGrp="1"/>
          </p:cNvSpPr>
          <p:nvPr>
            <p:ph idx="1"/>
          </p:nvPr>
        </p:nvSpPr>
        <p:spPr/>
        <p:txBody>
          <a:bodyPr/>
          <a:lstStyle/>
          <a:p>
            <a:r>
              <a:rPr lang="en-US" b="1" dirty="0"/>
              <a:t>Sexting</a:t>
            </a:r>
            <a:r>
              <a:rPr lang="en-US" dirty="0"/>
              <a:t> is sending, receiving, or forwarding </a:t>
            </a:r>
            <a:r>
              <a:rPr lang="en-US" u="sng" dirty="0">
                <a:hlinkClick r:id="rId2"/>
              </a:rPr>
              <a:t>sexually explicit</a:t>
            </a:r>
            <a:r>
              <a:rPr lang="en-US" dirty="0"/>
              <a:t> messages, photographs, or images, primarily between mobile phones. It may also include the use of a computer or any digital device. The term was first popularized early in the 21st century </a:t>
            </a:r>
          </a:p>
          <a:p>
            <a:r>
              <a:rPr lang="en-US" dirty="0"/>
              <a:t>15 percent of teens admit to sending a photo sexual in nature – </a:t>
            </a:r>
            <a:r>
              <a:rPr lang="en-US" b="1" dirty="0"/>
              <a:t>snapchat</a:t>
            </a:r>
            <a:r>
              <a:rPr lang="en-US" dirty="0"/>
              <a:t> – 10 seconds then gone! or not? (AAP) </a:t>
            </a:r>
          </a:p>
          <a:p>
            <a:endParaRPr lang="en-US" dirty="0"/>
          </a:p>
        </p:txBody>
      </p:sp>
    </p:spTree>
    <p:extLst>
      <p:ext uri="{BB962C8B-B14F-4D97-AF65-F5344CB8AC3E}">
        <p14:creationId xmlns:p14="http://schemas.microsoft.com/office/powerpoint/2010/main" val="1346193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25A3A-C370-7C41-9359-E44A52A1A395}"/>
              </a:ext>
            </a:extLst>
          </p:cNvPr>
          <p:cNvSpPr>
            <a:spLocks noGrp="1"/>
          </p:cNvSpPr>
          <p:nvPr>
            <p:ph type="title"/>
          </p:nvPr>
        </p:nvSpPr>
        <p:spPr/>
        <p:txBody>
          <a:bodyPr/>
          <a:lstStyle/>
          <a:p>
            <a:pPr algn="ctr"/>
            <a:r>
              <a:rPr lang="en-US" sz="4000" dirty="0">
                <a:solidFill>
                  <a:srgbClr val="3333FF"/>
                </a:solidFill>
              </a:rPr>
              <a:t>Fortnite --  Millions Playing !</a:t>
            </a:r>
          </a:p>
        </p:txBody>
      </p:sp>
      <p:sp>
        <p:nvSpPr>
          <p:cNvPr id="3" name="Content Placeholder 2">
            <a:extLst>
              <a:ext uri="{FF2B5EF4-FFF2-40B4-BE49-F238E27FC236}">
                <a16:creationId xmlns:a16="http://schemas.microsoft.com/office/drawing/2014/main" id="{0F2D863F-3D70-DC47-BF99-84A158D2FFE9}"/>
              </a:ext>
            </a:extLst>
          </p:cNvPr>
          <p:cNvSpPr>
            <a:spLocks noGrp="1"/>
          </p:cNvSpPr>
          <p:nvPr>
            <p:ph idx="1"/>
          </p:nvPr>
        </p:nvSpPr>
        <p:spPr>
          <a:xfrm>
            <a:off x="1576917" y="1676401"/>
            <a:ext cx="10363200" cy="5181599"/>
          </a:xfrm>
        </p:spPr>
        <p:txBody>
          <a:bodyPr/>
          <a:lstStyle/>
          <a:p>
            <a:endParaRPr lang="en-US" sz="2800" dirty="0"/>
          </a:p>
          <a:p>
            <a:r>
              <a:rPr lang="en-US" sz="2800" dirty="0"/>
              <a:t>In short, it’s a mass online brawl where 100 players leap out of a plane on to a small island and then fight each other until only one is left  </a:t>
            </a:r>
          </a:p>
          <a:p>
            <a:r>
              <a:rPr lang="en-US" sz="2800" dirty="0"/>
              <a:t>“Compulsion loops” - methods used to increase kids attempts to try harder or return to game more frequently </a:t>
            </a:r>
          </a:p>
          <a:p>
            <a:r>
              <a:rPr lang="en-US" sz="2800" dirty="0"/>
              <a:t>Parents beginning to report difficulty getting teens to stop playing, increases in anger outbursts - violent nature of game </a:t>
            </a:r>
          </a:p>
          <a:p>
            <a:r>
              <a:rPr lang="en-US" sz="2800" dirty="0"/>
              <a:t>10% of US youth 8 to 18 years of age may have Internet gaming disorder (AAP)  </a:t>
            </a:r>
          </a:p>
        </p:txBody>
      </p:sp>
    </p:spTree>
    <p:extLst>
      <p:ext uri="{BB962C8B-B14F-4D97-AF65-F5344CB8AC3E}">
        <p14:creationId xmlns:p14="http://schemas.microsoft.com/office/powerpoint/2010/main" val="30356743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7D32D0-5A9D-334C-8334-AD8C6E231194}"/>
              </a:ext>
            </a:extLst>
          </p:cNvPr>
          <p:cNvSpPr>
            <a:spLocks noGrp="1"/>
          </p:cNvSpPr>
          <p:nvPr>
            <p:ph type="title"/>
          </p:nvPr>
        </p:nvSpPr>
        <p:spPr/>
        <p:txBody>
          <a:bodyPr/>
          <a:lstStyle/>
          <a:p>
            <a:pPr algn="ctr"/>
            <a:r>
              <a:rPr lang="en-US" sz="4000" dirty="0" err="1">
                <a:solidFill>
                  <a:srgbClr val="3333FF"/>
                </a:solidFill>
              </a:rPr>
              <a:t>Kuss</a:t>
            </a:r>
            <a:r>
              <a:rPr lang="en-US" sz="4000" dirty="0">
                <a:solidFill>
                  <a:srgbClr val="3333FF"/>
                </a:solidFill>
              </a:rPr>
              <a:t>, et al., 2012  </a:t>
            </a:r>
          </a:p>
        </p:txBody>
      </p:sp>
      <p:sp>
        <p:nvSpPr>
          <p:cNvPr id="3" name="Content Placeholder 2">
            <a:extLst>
              <a:ext uri="{FF2B5EF4-FFF2-40B4-BE49-F238E27FC236}">
                <a16:creationId xmlns:a16="http://schemas.microsoft.com/office/drawing/2014/main" id="{C6259355-4117-9D49-AD41-A3FAE04EE0DF}"/>
              </a:ext>
            </a:extLst>
          </p:cNvPr>
          <p:cNvSpPr>
            <a:spLocks noGrp="1"/>
          </p:cNvSpPr>
          <p:nvPr>
            <p:ph idx="1"/>
          </p:nvPr>
        </p:nvSpPr>
        <p:spPr>
          <a:xfrm>
            <a:off x="1204958" y="1676400"/>
            <a:ext cx="10363200" cy="4794141"/>
          </a:xfrm>
        </p:spPr>
        <p:txBody>
          <a:bodyPr/>
          <a:lstStyle/>
          <a:p>
            <a:endParaRPr lang="en-US" sz="2800" dirty="0"/>
          </a:p>
          <a:p>
            <a:r>
              <a:rPr lang="en-US" sz="2800" dirty="0"/>
              <a:t>Imaging studies show that video gaming triggers the release of dopamine at levels comparable to an injection of amphetamine  </a:t>
            </a:r>
          </a:p>
          <a:p>
            <a:r>
              <a:rPr lang="en-US" sz="2800" dirty="0"/>
              <a:t>Areas of the brain impacted by gaming include the cingulate gyrus (motivation) and pre-frontal cortex (self-control and decision-making)</a:t>
            </a:r>
          </a:p>
          <a:p>
            <a:r>
              <a:rPr lang="en-US" sz="2800" dirty="0"/>
              <a:t>Very similar to affects of alcohol and drugs </a:t>
            </a:r>
          </a:p>
        </p:txBody>
      </p:sp>
    </p:spTree>
    <p:extLst>
      <p:ext uri="{BB962C8B-B14F-4D97-AF65-F5344CB8AC3E}">
        <p14:creationId xmlns:p14="http://schemas.microsoft.com/office/powerpoint/2010/main" val="31668831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7D758-AAEC-F74F-9AF1-94BF08254625}"/>
              </a:ext>
            </a:extLst>
          </p:cNvPr>
          <p:cNvSpPr>
            <a:spLocks noGrp="1"/>
          </p:cNvSpPr>
          <p:nvPr>
            <p:ph type="title"/>
          </p:nvPr>
        </p:nvSpPr>
        <p:spPr/>
        <p:txBody>
          <a:bodyPr/>
          <a:lstStyle/>
          <a:p>
            <a:pPr algn="ctr"/>
            <a:r>
              <a:rPr lang="en-US" sz="4000" dirty="0">
                <a:solidFill>
                  <a:srgbClr val="3333FF"/>
                </a:solidFill>
              </a:rPr>
              <a:t>Signs of Unhealthy Tech Use (Freed, 2015) </a:t>
            </a:r>
          </a:p>
        </p:txBody>
      </p:sp>
      <p:sp>
        <p:nvSpPr>
          <p:cNvPr id="3" name="Content Placeholder 2">
            <a:extLst>
              <a:ext uri="{FF2B5EF4-FFF2-40B4-BE49-F238E27FC236}">
                <a16:creationId xmlns:a16="http://schemas.microsoft.com/office/drawing/2014/main" id="{A3023ECE-3A96-2748-A064-9CC810627EC1}"/>
              </a:ext>
            </a:extLst>
          </p:cNvPr>
          <p:cNvSpPr>
            <a:spLocks noGrp="1"/>
          </p:cNvSpPr>
          <p:nvPr>
            <p:ph idx="1"/>
          </p:nvPr>
        </p:nvSpPr>
        <p:spPr/>
        <p:txBody>
          <a:bodyPr/>
          <a:lstStyle/>
          <a:p>
            <a:r>
              <a:rPr lang="en-US" sz="3000" dirty="0"/>
              <a:t>Needs to be spending more time gaming to feel pleasure</a:t>
            </a:r>
          </a:p>
          <a:p>
            <a:r>
              <a:rPr lang="en-US" sz="3000" dirty="0"/>
              <a:t>Is often restless or irritable when use of internet is stopped </a:t>
            </a:r>
          </a:p>
          <a:p>
            <a:r>
              <a:rPr lang="en-US" sz="3000" dirty="0"/>
              <a:t>Unsuccessful attempts at reducing gaming or internet use</a:t>
            </a:r>
          </a:p>
          <a:p>
            <a:r>
              <a:rPr lang="en-US" sz="3000" dirty="0"/>
              <a:t>Often uses internet or games when feeling anxious or distressed </a:t>
            </a:r>
          </a:p>
          <a:p>
            <a:r>
              <a:rPr lang="en-US" sz="3000" dirty="0"/>
              <a:t>Distressed relationships, (school or family)  </a:t>
            </a:r>
          </a:p>
        </p:txBody>
      </p:sp>
    </p:spTree>
    <p:extLst>
      <p:ext uri="{BB962C8B-B14F-4D97-AF65-F5344CB8AC3E}">
        <p14:creationId xmlns:p14="http://schemas.microsoft.com/office/powerpoint/2010/main" val="9720405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55781-2E66-344C-B41D-0915202240E5}"/>
              </a:ext>
            </a:extLst>
          </p:cNvPr>
          <p:cNvSpPr>
            <a:spLocks noGrp="1"/>
          </p:cNvSpPr>
          <p:nvPr>
            <p:ph type="title"/>
          </p:nvPr>
        </p:nvSpPr>
        <p:spPr/>
        <p:txBody>
          <a:bodyPr/>
          <a:lstStyle/>
          <a:p>
            <a:r>
              <a:rPr lang="en-US"/>
              <a:t>Case</a:t>
            </a:r>
            <a:endParaRPr lang="en-US" dirty="0"/>
          </a:p>
        </p:txBody>
      </p:sp>
      <p:sp>
        <p:nvSpPr>
          <p:cNvPr id="3" name="Content Placeholder 2">
            <a:extLst>
              <a:ext uri="{FF2B5EF4-FFF2-40B4-BE49-F238E27FC236}">
                <a16:creationId xmlns:a16="http://schemas.microsoft.com/office/drawing/2014/main" id="{41247AC3-212D-BD47-A94B-18619686CFE9}"/>
              </a:ext>
            </a:extLst>
          </p:cNvPr>
          <p:cNvSpPr>
            <a:spLocks noGrp="1"/>
          </p:cNvSpPr>
          <p:nvPr>
            <p:ph idx="1"/>
          </p:nvPr>
        </p:nvSpPr>
        <p:spPr/>
        <p:txBody>
          <a:bodyPr/>
          <a:lstStyle/>
          <a:p>
            <a:r>
              <a:rPr lang="en-US"/>
              <a:t>14 year old female presents with depression, SI, shame, anxiety following mother finding out she had allowed boyfriend to take photos of her; he posted the photos on social media </a:t>
            </a:r>
          </a:p>
          <a:p>
            <a:r>
              <a:rPr lang="en-US"/>
              <a:t>Peers began to post very negative comments regarding the clients body on social media </a:t>
            </a:r>
          </a:p>
          <a:p>
            <a:r>
              <a:rPr lang="en-US"/>
              <a:t>Client stopped attending school began to cut herself </a:t>
            </a:r>
          </a:p>
          <a:p>
            <a:r>
              <a:rPr lang="en-US"/>
              <a:t>Mom immediately took phone and told her no phone ever again…</a:t>
            </a:r>
            <a:endParaRPr lang="en-US" dirty="0"/>
          </a:p>
        </p:txBody>
      </p:sp>
    </p:spTree>
    <p:extLst>
      <p:ext uri="{BB962C8B-B14F-4D97-AF65-F5344CB8AC3E}">
        <p14:creationId xmlns:p14="http://schemas.microsoft.com/office/powerpoint/2010/main" val="819331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28024-19B3-594C-BE67-D5FBA5B55CE0}"/>
              </a:ext>
            </a:extLst>
          </p:cNvPr>
          <p:cNvSpPr>
            <a:spLocks noGrp="1"/>
          </p:cNvSpPr>
          <p:nvPr>
            <p:ph type="title"/>
          </p:nvPr>
        </p:nvSpPr>
        <p:spPr/>
        <p:txBody>
          <a:bodyPr/>
          <a:lstStyle/>
          <a:p>
            <a:pPr algn="ctr"/>
            <a:r>
              <a:rPr lang="en-US" dirty="0">
                <a:solidFill>
                  <a:srgbClr val="3333FF"/>
                </a:solidFill>
              </a:rPr>
              <a:t>Case (cont.)</a:t>
            </a:r>
          </a:p>
        </p:txBody>
      </p:sp>
      <p:sp>
        <p:nvSpPr>
          <p:cNvPr id="3" name="Content Placeholder 2">
            <a:extLst>
              <a:ext uri="{FF2B5EF4-FFF2-40B4-BE49-F238E27FC236}">
                <a16:creationId xmlns:a16="http://schemas.microsoft.com/office/drawing/2014/main" id="{A24E0A81-A620-9F40-84AF-23CE1141C2E1}"/>
              </a:ext>
            </a:extLst>
          </p:cNvPr>
          <p:cNvSpPr>
            <a:spLocks noGrp="1"/>
          </p:cNvSpPr>
          <p:nvPr>
            <p:ph idx="1"/>
          </p:nvPr>
        </p:nvSpPr>
        <p:spPr/>
        <p:txBody>
          <a:bodyPr/>
          <a:lstStyle/>
          <a:p>
            <a:r>
              <a:rPr lang="en-US" dirty="0"/>
              <a:t>CDI and PHQ-A scores were high</a:t>
            </a:r>
          </a:p>
          <a:p>
            <a:r>
              <a:rPr lang="en-US" dirty="0"/>
              <a:t>Admitted due to SI and worsening depression</a:t>
            </a:r>
          </a:p>
          <a:p>
            <a:r>
              <a:rPr lang="en-US" dirty="0"/>
              <a:t>Fluoxetine started </a:t>
            </a:r>
          </a:p>
          <a:p>
            <a:r>
              <a:rPr lang="en-US" dirty="0"/>
              <a:t>CBT, interpersonal therapy initiated in outpatient began</a:t>
            </a:r>
          </a:p>
          <a:p>
            <a:r>
              <a:rPr lang="en-US" dirty="0"/>
              <a:t>Mom instituted use of “Our Pact”, an app that monitors and places limits on social media</a:t>
            </a:r>
          </a:p>
        </p:txBody>
      </p:sp>
    </p:spTree>
    <p:extLst>
      <p:ext uri="{BB962C8B-B14F-4D97-AF65-F5344CB8AC3E}">
        <p14:creationId xmlns:p14="http://schemas.microsoft.com/office/powerpoint/2010/main" val="25140430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CF0FF7-383C-5749-9E59-5EF60A2AF278}"/>
              </a:ext>
            </a:extLst>
          </p:cNvPr>
          <p:cNvSpPr>
            <a:spLocks noGrp="1"/>
          </p:cNvSpPr>
          <p:nvPr>
            <p:ph type="title"/>
          </p:nvPr>
        </p:nvSpPr>
        <p:spPr/>
        <p:txBody>
          <a:bodyPr/>
          <a:lstStyle/>
          <a:p>
            <a:r>
              <a:rPr lang="en-US" dirty="0"/>
              <a:t>Questions </a:t>
            </a:r>
          </a:p>
        </p:txBody>
      </p:sp>
      <p:sp>
        <p:nvSpPr>
          <p:cNvPr id="3" name="Content Placeholder 2">
            <a:extLst>
              <a:ext uri="{FF2B5EF4-FFF2-40B4-BE49-F238E27FC236}">
                <a16:creationId xmlns:a16="http://schemas.microsoft.com/office/drawing/2014/main" id="{0A5DF758-4188-FD43-9127-E172AD1FF863}"/>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6723073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3333FF"/>
                </a:solidFill>
              </a:rPr>
              <a:t>Statistics</a:t>
            </a:r>
          </a:p>
        </p:txBody>
      </p:sp>
      <p:sp>
        <p:nvSpPr>
          <p:cNvPr id="3" name="Content Placeholder 2"/>
          <p:cNvSpPr>
            <a:spLocks noGrp="1"/>
          </p:cNvSpPr>
          <p:nvPr>
            <p:ph idx="1"/>
          </p:nvPr>
        </p:nvSpPr>
        <p:spPr>
          <a:xfrm>
            <a:off x="1576917" y="2017712"/>
            <a:ext cx="10363200" cy="4840287"/>
          </a:xfrm>
        </p:spPr>
        <p:txBody>
          <a:bodyPr/>
          <a:lstStyle/>
          <a:p>
            <a:r>
              <a:rPr lang="en-US" dirty="0"/>
              <a:t>“Almost all children (96.6%) used mobile devices, and most started using before age 1.” </a:t>
            </a:r>
          </a:p>
          <a:p>
            <a:r>
              <a:rPr lang="en-US" dirty="0"/>
              <a:t>Age 2: most children had own devices </a:t>
            </a:r>
          </a:p>
          <a:p>
            <a:r>
              <a:rPr lang="en-US" dirty="0"/>
              <a:t>Parents agree that limited use is best but also think that use is of benefit to young children </a:t>
            </a:r>
          </a:p>
          <a:p>
            <a:pPr marL="0" indent="0">
              <a:buNone/>
            </a:pPr>
            <a:endParaRPr lang="en-US" dirty="0"/>
          </a:p>
          <a:p>
            <a:r>
              <a:rPr lang="en-US" sz="1800" dirty="0">
                <a:hlinkClick r:id="rId3"/>
              </a:rPr>
              <a:t>(www.pediatrics.aappublications.org/content/early/2015/10/28/peds.2015-2151</a:t>
            </a:r>
            <a:r>
              <a:rPr lang="en-US" sz="1800" dirty="0"/>
              <a:t>)</a:t>
            </a:r>
          </a:p>
          <a:p>
            <a:r>
              <a:rPr lang="en-US" sz="1800" dirty="0"/>
              <a:t>(https://www.commonsensemedia.org/research/the-common-sense-census-media-use-by-kids-age-zero-to-eight-2017)</a:t>
            </a:r>
          </a:p>
          <a:p>
            <a:pPr marL="457200" lvl="1" indent="0">
              <a:buNone/>
            </a:pPr>
            <a:endParaRPr lang="en-US" dirty="0"/>
          </a:p>
        </p:txBody>
      </p:sp>
    </p:spTree>
    <p:extLst>
      <p:ext uri="{BB962C8B-B14F-4D97-AF65-F5344CB8AC3E}">
        <p14:creationId xmlns:p14="http://schemas.microsoft.com/office/powerpoint/2010/main" val="36652246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152490" y="1653363"/>
            <a:ext cx="7518711" cy="824024"/>
          </a:xfrm>
        </p:spPr>
        <p:txBody>
          <a:bodyPr/>
          <a:lstStyle/>
          <a:p>
            <a:pPr algn="ctr"/>
            <a:br>
              <a:rPr lang="en-US" sz="4400" dirty="0">
                <a:solidFill>
                  <a:srgbClr val="3333FF"/>
                </a:solidFill>
              </a:rPr>
            </a:br>
            <a:br>
              <a:rPr lang="en-US" sz="4400" dirty="0">
                <a:solidFill>
                  <a:srgbClr val="3333FF"/>
                </a:solidFill>
              </a:rPr>
            </a:br>
            <a:r>
              <a:rPr lang="en-US" sz="4400" dirty="0">
                <a:solidFill>
                  <a:srgbClr val="3333FF"/>
                </a:solidFill>
              </a:rPr>
              <a:t>Impact of Digital Technology for Children Birth-Preschool </a:t>
            </a:r>
          </a:p>
        </p:txBody>
      </p:sp>
      <p:pic>
        <p:nvPicPr>
          <p:cNvPr id="8" name="Picture Placeholder 7"/>
          <p:cNvPicPr>
            <a:picLocks noGrp="1" noChangeAspect="1"/>
          </p:cNvPicPr>
          <p:nvPr>
            <p:ph type="pic" idx="1"/>
          </p:nvPr>
        </p:nvPicPr>
        <p:blipFill>
          <a:blip r:embed="rId3"/>
          <a:srcRect t="19890" b="19890"/>
          <a:stretch>
            <a:fillRect/>
          </a:stretch>
        </p:blipFill>
        <p:spPr>
          <a:xfrm>
            <a:off x="2976222" y="2843041"/>
            <a:ext cx="5871249" cy="3302578"/>
          </a:xfrm>
          <a:prstGeom prst="rect">
            <a:avLst/>
          </a:prstGeom>
        </p:spPr>
      </p:pic>
      <p:sp>
        <p:nvSpPr>
          <p:cNvPr id="9" name="Rectangle 8"/>
          <p:cNvSpPr/>
          <p:nvPr/>
        </p:nvSpPr>
        <p:spPr>
          <a:xfrm>
            <a:off x="8800302" y="6294474"/>
            <a:ext cx="2969852" cy="369332"/>
          </a:xfrm>
          <a:prstGeom prst="rect">
            <a:avLst/>
          </a:prstGeom>
        </p:spPr>
        <p:txBody>
          <a:bodyPr wrap="none">
            <a:spAutoFit/>
          </a:bodyPr>
          <a:lstStyle/>
          <a:p>
            <a:r>
              <a:rPr lang="en-US" dirty="0"/>
              <a:t>http://alexis-beauclair.com/</a:t>
            </a:r>
          </a:p>
        </p:txBody>
      </p:sp>
    </p:spTree>
    <p:extLst>
      <p:ext uri="{BB962C8B-B14F-4D97-AF65-F5344CB8AC3E}">
        <p14:creationId xmlns:p14="http://schemas.microsoft.com/office/powerpoint/2010/main" val="3526550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3333FF"/>
                </a:solidFill>
              </a:rPr>
              <a:t>Developmental Frameworks </a:t>
            </a:r>
          </a:p>
        </p:txBody>
      </p:sp>
      <p:sp>
        <p:nvSpPr>
          <p:cNvPr id="3" name="Content Placeholder 2"/>
          <p:cNvSpPr>
            <a:spLocks noGrp="1"/>
          </p:cNvSpPr>
          <p:nvPr>
            <p:ph idx="1"/>
          </p:nvPr>
        </p:nvSpPr>
        <p:spPr/>
        <p:txBody>
          <a:bodyPr/>
          <a:lstStyle/>
          <a:p>
            <a:pPr marL="0" indent="0">
              <a:buNone/>
            </a:pPr>
            <a:endParaRPr lang="en-US" dirty="0"/>
          </a:p>
          <a:p>
            <a:r>
              <a:rPr lang="en-US" b="1" dirty="0"/>
              <a:t>Piaget</a:t>
            </a:r>
            <a:r>
              <a:rPr lang="en-US" dirty="0"/>
              <a:t>: Theory of Cognitive Development</a:t>
            </a:r>
          </a:p>
          <a:p>
            <a:r>
              <a:rPr lang="en-US" b="1" dirty="0"/>
              <a:t>Erickson</a:t>
            </a:r>
            <a:r>
              <a:rPr lang="en-US" dirty="0"/>
              <a:t>: Stages of Psycho-social Development</a:t>
            </a:r>
          </a:p>
          <a:p>
            <a:r>
              <a:rPr lang="en-US" b="1" dirty="0"/>
              <a:t>Greenspan</a:t>
            </a:r>
            <a:r>
              <a:rPr lang="en-US" dirty="0"/>
              <a:t>: Social–Emotional Stages of Development</a:t>
            </a:r>
          </a:p>
        </p:txBody>
      </p:sp>
    </p:spTree>
    <p:extLst>
      <p:ext uri="{BB962C8B-B14F-4D97-AF65-F5344CB8AC3E}">
        <p14:creationId xmlns:p14="http://schemas.microsoft.com/office/powerpoint/2010/main" val="21509373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3333FF"/>
                </a:solidFill>
              </a:rPr>
              <a:t>Erickson’s Developmental Stages </a:t>
            </a:r>
          </a:p>
        </p:txBody>
      </p:sp>
      <p:pic>
        <p:nvPicPr>
          <p:cNvPr id="5" name="Content Placeholder 4"/>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901700" y="1892300"/>
            <a:ext cx="4492625" cy="4826000"/>
          </a:xfrm>
        </p:spPr>
      </p:pic>
      <p:sp>
        <p:nvSpPr>
          <p:cNvPr id="6" name="Content Placeholder 5"/>
          <p:cNvSpPr>
            <a:spLocks noGrp="1"/>
          </p:cNvSpPr>
          <p:nvPr>
            <p:ph sz="half" idx="2"/>
          </p:nvPr>
        </p:nvSpPr>
        <p:spPr>
          <a:xfrm>
            <a:off x="6860117" y="1778000"/>
            <a:ext cx="5080000" cy="4354513"/>
          </a:xfrm>
        </p:spPr>
        <p:txBody>
          <a:bodyPr/>
          <a:lstStyle/>
          <a:p>
            <a:pPr marL="0" indent="0">
              <a:buNone/>
            </a:pPr>
            <a:r>
              <a:rPr lang="en-US" dirty="0"/>
              <a:t>Each Step builds on the next </a:t>
            </a:r>
          </a:p>
          <a:p>
            <a:r>
              <a:rPr lang="en-US" dirty="0"/>
              <a:t>Secure attachment is the foundation for optimal mental health </a:t>
            </a:r>
          </a:p>
          <a:p>
            <a:r>
              <a:rPr lang="en-US" b="1" dirty="0"/>
              <a:t>Caretaker interaction impacts the quality of the attachment</a:t>
            </a:r>
          </a:p>
          <a:p>
            <a:r>
              <a:rPr lang="en-US" dirty="0"/>
              <a:t>Input defines the architecture of the Brain</a:t>
            </a:r>
          </a:p>
          <a:p>
            <a:r>
              <a:rPr lang="en-US" sz="1800" dirty="0"/>
              <a:t>Image: (</a:t>
            </a:r>
            <a:r>
              <a:rPr lang="en-US" sz="1800" i="1" dirty="0">
                <a:hlinkClick r:id="rId4"/>
              </a:rPr>
              <a:t>https://www.google.com/advanced_image_search/</a:t>
            </a:r>
            <a:r>
              <a:rPr lang="en-US" sz="1800" i="1" dirty="0"/>
              <a:t>)</a:t>
            </a:r>
          </a:p>
          <a:p>
            <a:endParaRPr lang="en-US" dirty="0"/>
          </a:p>
        </p:txBody>
      </p:sp>
    </p:spTree>
    <p:extLst>
      <p:ext uri="{BB962C8B-B14F-4D97-AF65-F5344CB8AC3E}">
        <p14:creationId xmlns:p14="http://schemas.microsoft.com/office/powerpoint/2010/main" val="3280228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3333FF"/>
                </a:solidFill>
              </a:rPr>
              <a:t>Erickson’s Stages for Early Development </a:t>
            </a:r>
          </a:p>
        </p:txBody>
      </p:sp>
      <p:sp>
        <p:nvSpPr>
          <p:cNvPr id="3" name="Content Placeholder 2"/>
          <p:cNvSpPr>
            <a:spLocks noGrp="1"/>
          </p:cNvSpPr>
          <p:nvPr>
            <p:ph idx="1"/>
          </p:nvPr>
        </p:nvSpPr>
        <p:spPr/>
        <p:txBody>
          <a:bodyPr/>
          <a:lstStyle/>
          <a:p>
            <a:endParaRPr lang="en-US" dirty="0"/>
          </a:p>
          <a:p>
            <a:r>
              <a:rPr lang="en-US" dirty="0"/>
              <a:t>Trust vs. Mistrust      Infancy </a:t>
            </a:r>
          </a:p>
          <a:p>
            <a:r>
              <a:rPr lang="en-US" dirty="0"/>
              <a:t>Autonomy vs. Guilt   Toddlers</a:t>
            </a:r>
          </a:p>
          <a:p>
            <a:r>
              <a:rPr lang="en-US" dirty="0"/>
              <a:t>Initiative vs. Guilt     Pre-school </a:t>
            </a:r>
          </a:p>
          <a:p>
            <a:endParaRPr lang="en-US" dirty="0"/>
          </a:p>
        </p:txBody>
      </p:sp>
    </p:spTree>
    <p:extLst>
      <p:ext uri="{BB962C8B-B14F-4D97-AF65-F5344CB8AC3E}">
        <p14:creationId xmlns:p14="http://schemas.microsoft.com/office/powerpoint/2010/main" val="25266578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3333FF"/>
                </a:solidFill>
              </a:rPr>
              <a:t>Recommendations for Infants and Toddlers 0-4years of age </a:t>
            </a:r>
          </a:p>
        </p:txBody>
      </p:sp>
      <p:sp>
        <p:nvSpPr>
          <p:cNvPr id="3" name="Content Placeholder 2"/>
          <p:cNvSpPr>
            <a:spLocks noGrp="1"/>
          </p:cNvSpPr>
          <p:nvPr>
            <p:ph idx="1"/>
          </p:nvPr>
        </p:nvSpPr>
        <p:spPr>
          <a:xfrm>
            <a:off x="1576917" y="1805940"/>
            <a:ext cx="10363200" cy="5052060"/>
          </a:xfrm>
        </p:spPr>
        <p:txBody>
          <a:bodyPr/>
          <a:lstStyle/>
          <a:p>
            <a:endParaRPr lang="en-US" sz="2800" b="1" dirty="0"/>
          </a:p>
          <a:p>
            <a:r>
              <a:rPr lang="en-US" sz="2800" b="1" dirty="0"/>
              <a:t>AAP:</a:t>
            </a:r>
            <a:r>
              <a:rPr lang="en-US" sz="2800" dirty="0"/>
              <a:t> Under 2 years, no obvious benefit from Tech</a:t>
            </a:r>
          </a:p>
          <a:p>
            <a:pPr marL="0" indent="0">
              <a:buNone/>
            </a:pPr>
            <a:r>
              <a:rPr lang="en-US" sz="2800" dirty="0"/>
              <a:t>   15mos. to 3 years: Limited use, video-chatting  </a:t>
            </a:r>
          </a:p>
          <a:p>
            <a:pPr marL="0" indent="0">
              <a:buNone/>
            </a:pPr>
            <a:r>
              <a:rPr lang="en-US" sz="2800" dirty="0"/>
              <a:t>   3-5 years: Educational programs </a:t>
            </a:r>
            <a:r>
              <a:rPr lang="en-US" sz="2800" b="1" dirty="0"/>
              <a:t>with adult </a:t>
            </a:r>
          </a:p>
          <a:p>
            <a:r>
              <a:rPr lang="en-US" sz="2800" b="1" dirty="0"/>
              <a:t>AACAP</a:t>
            </a:r>
            <a:r>
              <a:rPr lang="en-US" sz="2800" dirty="0"/>
              <a:t>: Recommends guidelines for parents found in their   Facts for Families online, both positive and negative impacts, depending on how tech is used </a:t>
            </a:r>
          </a:p>
          <a:p>
            <a:r>
              <a:rPr lang="en-US" sz="2800" b="1" dirty="0"/>
              <a:t>ASHA</a:t>
            </a:r>
            <a:r>
              <a:rPr lang="en-US" sz="2800" dirty="0"/>
              <a:t>: Early use can delay speech, decrease attention span and negatively impact school performance  </a:t>
            </a:r>
          </a:p>
          <a:p>
            <a:pPr marL="0" indent="0">
              <a:buNone/>
            </a:pPr>
            <a:endParaRPr lang="en-US" dirty="0"/>
          </a:p>
          <a:p>
            <a:endParaRPr lang="en-US" dirty="0"/>
          </a:p>
        </p:txBody>
      </p:sp>
    </p:spTree>
    <p:extLst>
      <p:ext uri="{BB962C8B-B14F-4D97-AF65-F5344CB8AC3E}">
        <p14:creationId xmlns:p14="http://schemas.microsoft.com/office/powerpoint/2010/main" val="4118851288"/>
      </p:ext>
    </p:extLst>
  </p:cSld>
  <p:clrMapOvr>
    <a:masterClrMapping/>
  </p:clrMapOvr>
</p:sld>
</file>

<file path=ppt/theme/theme1.xml><?xml version="1.0" encoding="utf-8"?>
<a:theme xmlns:a="http://schemas.openxmlformats.org/drawingml/2006/main" name="Theme1 regular used slide">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Theme1 regular used slide" id="{AFD2A504-B4E6-4983-A57F-8AF103B31EE4}" vid="{36BF3E39-79F8-4931-8D91-685F2BEAA28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 regular used slide</Template>
  <TotalTime>2409</TotalTime>
  <Words>3062</Words>
  <Application>Microsoft Macintosh PowerPoint</Application>
  <PresentationFormat>Widescreen</PresentationFormat>
  <Paragraphs>338</Paragraphs>
  <Slides>36</Slides>
  <Notes>27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36</vt:i4>
      </vt:variant>
    </vt:vector>
  </HeadingPairs>
  <TitlesOfParts>
    <vt:vector size="40" baseType="lpstr">
      <vt:lpstr>Calibri</vt:lpstr>
      <vt:lpstr>Tahoma</vt:lpstr>
      <vt:lpstr>Wingdings</vt:lpstr>
      <vt:lpstr>Theme1 regular used slide</vt:lpstr>
      <vt:lpstr>PowerPoint Presentation</vt:lpstr>
      <vt:lpstr>Presenter</vt:lpstr>
      <vt:lpstr>Objectives</vt:lpstr>
      <vt:lpstr>Statistics</vt:lpstr>
      <vt:lpstr>  Impact of Digital Technology for Children Birth-Preschool </vt:lpstr>
      <vt:lpstr>Developmental Frameworks </vt:lpstr>
      <vt:lpstr>Erickson’s Developmental Stages </vt:lpstr>
      <vt:lpstr>Erickson’s Stages for Early Development </vt:lpstr>
      <vt:lpstr>Recommendations for Infants and Toddlers 0-4years of age </vt:lpstr>
      <vt:lpstr>  Impact of Digital Technology for School Age (5-10 years)</vt:lpstr>
      <vt:lpstr>Statistics for School Age</vt:lpstr>
      <vt:lpstr>Applying a Developmental Framework</vt:lpstr>
      <vt:lpstr>Applying a Developmental Framework</vt:lpstr>
      <vt:lpstr>Media Benefits and Risks</vt:lpstr>
      <vt:lpstr>Self-Regulation</vt:lpstr>
      <vt:lpstr>Mental Health Considerations</vt:lpstr>
      <vt:lpstr>Mental Health Considerations</vt:lpstr>
      <vt:lpstr>Media Use, Obesity, and Body Image</vt:lpstr>
      <vt:lpstr>Media Use and Sleep</vt:lpstr>
      <vt:lpstr>Media Use and Learning</vt:lpstr>
      <vt:lpstr>Critical Health Priorities</vt:lpstr>
      <vt:lpstr>AAP Recommendations</vt:lpstr>
      <vt:lpstr>AAP Recommendations</vt:lpstr>
      <vt:lpstr>For Every Child</vt:lpstr>
      <vt:lpstr>Impact of Digital Technology for Adolescents (13-18 years)</vt:lpstr>
      <vt:lpstr>Adolescence – 13-18 Years (iGen )</vt:lpstr>
      <vt:lpstr>Developmental Task </vt:lpstr>
      <vt:lpstr>The possible effects on developmental tasks of adolescence (AAP, 2013)</vt:lpstr>
      <vt:lpstr>Differences in Gender </vt:lpstr>
      <vt:lpstr>Sexting </vt:lpstr>
      <vt:lpstr>Fortnite --  Millions Playing !</vt:lpstr>
      <vt:lpstr>Kuss, et al., 2012  </vt:lpstr>
      <vt:lpstr>Signs of Unhealthy Tech Use (Freed, 2015) </vt:lpstr>
      <vt:lpstr>Case</vt:lpstr>
      <vt:lpstr>Case (cont.)</vt:lpstr>
      <vt:lpstr>Questions </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APNA Interactive Council 2018</dc:title>
  <dc:creator>Kathy Gaffney</dc:creator>
  <cp:lastModifiedBy>Lauerer, Joy A</cp:lastModifiedBy>
  <cp:revision>133</cp:revision>
  <dcterms:created xsi:type="dcterms:W3CDTF">2018-02-13T19:02:19Z</dcterms:created>
  <dcterms:modified xsi:type="dcterms:W3CDTF">2019-06-18T18:55:35Z</dcterms:modified>
</cp:coreProperties>
</file>