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11" r:id="rId4"/>
    <p:sldId id="290" r:id="rId5"/>
    <p:sldId id="304" r:id="rId6"/>
    <p:sldId id="342" r:id="rId7"/>
    <p:sldId id="257" r:id="rId8"/>
    <p:sldId id="340" r:id="rId9"/>
    <p:sldId id="343" r:id="rId10"/>
    <p:sldId id="344" r:id="rId11"/>
    <p:sldId id="345" r:id="rId12"/>
    <p:sldId id="259" r:id="rId13"/>
    <p:sldId id="352" r:id="rId14"/>
    <p:sldId id="353" r:id="rId15"/>
    <p:sldId id="354" r:id="rId16"/>
    <p:sldId id="258" r:id="rId17"/>
    <p:sldId id="356" r:id="rId18"/>
    <p:sldId id="357" r:id="rId19"/>
    <p:sldId id="358" r:id="rId20"/>
    <p:sldId id="359" r:id="rId21"/>
    <p:sldId id="360" r:id="rId22"/>
    <p:sldId id="346" r:id="rId23"/>
    <p:sldId id="348" r:id="rId24"/>
    <p:sldId id="349" r:id="rId25"/>
    <p:sldId id="350" r:id="rId26"/>
    <p:sldId id="351" r:id="rId27"/>
    <p:sldId id="261" r:id="rId28"/>
    <p:sldId id="347" r:id="rId29"/>
    <p:sldId id="264"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2" autoAdjust="0"/>
    <p:restoredTop sz="94660"/>
  </p:normalViewPr>
  <p:slideViewPr>
    <p:cSldViewPr>
      <p:cViewPr varScale="1">
        <p:scale>
          <a:sx n="120" d="100"/>
          <a:sy n="120" d="100"/>
        </p:scale>
        <p:origin x="1326"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1AFB395-89B1-44C6-A9EA-2EB1FB96B0C3}" type="datetimeFigureOut">
              <a:rPr lang="en-US" smtClean="0"/>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326232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AFB395-89B1-44C6-A9EA-2EB1FB96B0C3}" type="datetimeFigureOut">
              <a:rPr lang="en-US" smtClean="0"/>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220590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AFB395-89B1-44C6-A9EA-2EB1FB96B0C3}" type="datetimeFigureOut">
              <a:rPr lang="en-US" smtClean="0"/>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3613883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40EE2-EEF9-2749-2CD6-B8A7D6248AA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8D83E704-671C-D9B0-6EA1-B8483930954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5E1E791-2E65-5D4D-96EF-26AD75158627}"/>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5" name="Footer Placeholder 4">
            <a:extLst>
              <a:ext uri="{FF2B5EF4-FFF2-40B4-BE49-F238E27FC236}">
                <a16:creationId xmlns:a16="http://schemas.microsoft.com/office/drawing/2014/main" id="{5A7CADB0-0F25-D06F-0AF0-4525364AD4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05619-9CA6-94C6-DD8C-505DA60FF9DE}"/>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1563401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440D3-6F1F-3652-B170-B2121036DC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5C857A-756E-9E43-67F8-74E49FB3F6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B8B4D0-88A9-BAFA-5B68-3FBF3EC71FF6}"/>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5" name="Footer Placeholder 4">
            <a:extLst>
              <a:ext uri="{FF2B5EF4-FFF2-40B4-BE49-F238E27FC236}">
                <a16:creationId xmlns:a16="http://schemas.microsoft.com/office/drawing/2014/main" id="{79721438-8E72-7CB4-2666-B3EAADE4AA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EA1A4-DCC9-4A6D-221C-DA89F73FDE73}"/>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4022391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3C67B-038D-DE15-33AB-1BA2AD4FF82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8F4FFE4-179C-7145-F123-34012C01333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90CF45-4D1F-B6D5-566B-6BB373B5E9A6}"/>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5" name="Footer Placeholder 4">
            <a:extLst>
              <a:ext uri="{FF2B5EF4-FFF2-40B4-BE49-F238E27FC236}">
                <a16:creationId xmlns:a16="http://schemas.microsoft.com/office/drawing/2014/main" id="{5416AE83-1EEC-783B-ED9F-22B4B41DD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770AA-238D-080E-1DD8-7AD3EA60A154}"/>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1776844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59968-B69E-E6B2-085A-2BB779A96E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5C47E5-7142-0336-A0FA-F036596EE4D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760ED6-7519-0F2E-2602-4B35D1FFCAF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016D79-C7A8-C163-6C13-8DA747866A7B}"/>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6" name="Footer Placeholder 5">
            <a:extLst>
              <a:ext uri="{FF2B5EF4-FFF2-40B4-BE49-F238E27FC236}">
                <a16:creationId xmlns:a16="http://schemas.microsoft.com/office/drawing/2014/main" id="{9F25A87D-0DAA-6305-3D97-1FFA97147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C3AD0-47FA-49E7-9735-306DB655DC8F}"/>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144584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5DA5E-7F41-ADB3-B6EE-E7EB9F9466F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F7E926-26A8-C3A2-A9F4-9E997455B6D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6392A3E-579C-71D9-3D86-9BFE3F503F6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E369D9-0033-D4C0-0438-71189E1DC38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64EA1DF-AEF1-0ACB-A5D1-D2C3BB93174B}"/>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B8E08F-A154-C725-04B0-B79EB927A241}"/>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8" name="Footer Placeholder 7">
            <a:extLst>
              <a:ext uri="{FF2B5EF4-FFF2-40B4-BE49-F238E27FC236}">
                <a16:creationId xmlns:a16="http://schemas.microsoft.com/office/drawing/2014/main" id="{0254B44B-5B47-D04E-2DD3-95FECDFF6B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5FB9A6-0D4E-9B08-5143-2D2BDC6298E8}"/>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1670840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ADD63-D4AE-CFC2-C4BF-4DFAA5C0AA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A711A2-AFC8-FB5D-FC7A-65F241625995}"/>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4" name="Footer Placeholder 3">
            <a:extLst>
              <a:ext uri="{FF2B5EF4-FFF2-40B4-BE49-F238E27FC236}">
                <a16:creationId xmlns:a16="http://schemas.microsoft.com/office/drawing/2014/main" id="{DEB54C80-2BE5-7332-3781-3A5C218BBE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928A93-EF47-4207-B870-C4B4C5377B32}"/>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714072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4EBE52-421B-BA89-659A-7A0F4286C27A}"/>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3" name="Footer Placeholder 2">
            <a:extLst>
              <a:ext uri="{FF2B5EF4-FFF2-40B4-BE49-F238E27FC236}">
                <a16:creationId xmlns:a16="http://schemas.microsoft.com/office/drawing/2014/main" id="{A7D855E9-B800-D9E6-36F6-2D82B87BC6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DFE73B-C24F-1F13-B148-03E3CCB6C957}"/>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3913466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DB512-2F96-737F-CED6-65C6699B459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0179C6E-197B-9CED-FB30-37BF800B52F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1C850E-C94C-9294-8498-359F4DF9749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F38EB59-BFAB-5DFF-DE7E-E8972EE06AFC}"/>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6" name="Footer Placeholder 5">
            <a:extLst>
              <a:ext uri="{FF2B5EF4-FFF2-40B4-BE49-F238E27FC236}">
                <a16:creationId xmlns:a16="http://schemas.microsoft.com/office/drawing/2014/main" id="{5EAD3986-4901-43E3-52B7-2A9DFDBF9A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80C477-AEF3-682C-0AEA-C92435830233}"/>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1494871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AFB395-89B1-44C6-A9EA-2EB1FB96B0C3}" type="datetimeFigureOut">
              <a:rPr lang="en-US" smtClean="0"/>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588351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E35F-DB01-A118-7F6E-FC4632A31A1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8C57569-A469-12EB-7490-F66A7D09139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0E50E16-0FD1-6F33-0134-9842F017B6C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BCE4213-E681-27F1-FC1E-65A7E915D445}"/>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6" name="Footer Placeholder 5">
            <a:extLst>
              <a:ext uri="{FF2B5EF4-FFF2-40B4-BE49-F238E27FC236}">
                <a16:creationId xmlns:a16="http://schemas.microsoft.com/office/drawing/2014/main" id="{652D2EF7-54B8-0142-2957-5E111AAED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A1BF37-98F3-CF95-35B3-B50368F214A7}"/>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2269922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ACFE-D2FC-E1A4-103F-E054502905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E4414D-6D2F-319D-CDCE-B84ED080B5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DC932-6039-3297-0A2F-1144D9A2C017}"/>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5" name="Footer Placeholder 4">
            <a:extLst>
              <a:ext uri="{FF2B5EF4-FFF2-40B4-BE49-F238E27FC236}">
                <a16:creationId xmlns:a16="http://schemas.microsoft.com/office/drawing/2014/main" id="{4BC5358E-5C59-A1E6-CF0D-511DED5B7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B1786-2275-7FED-A7A1-CCC28AF161E8}"/>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2908084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B02192-551B-D2EF-07EA-F8E46E4612D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724E69-B19F-D095-E8B5-21D0936B374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1AFE6-6D70-4ED8-1AAA-B0386CFC3C1F}"/>
              </a:ext>
            </a:extLst>
          </p:cNvPr>
          <p:cNvSpPr>
            <a:spLocks noGrp="1"/>
          </p:cNvSpPr>
          <p:nvPr>
            <p:ph type="dt" sz="half" idx="10"/>
          </p:nvPr>
        </p:nvSpPr>
        <p:spPr/>
        <p:txBody>
          <a:bodyPr/>
          <a:lstStyle/>
          <a:p>
            <a:fld id="{27588C5F-F006-4EA3-AEC0-E9E3A9E82C1F}" type="datetimeFigureOut">
              <a:rPr lang="en-US" smtClean="0"/>
              <a:t>7/10/2024</a:t>
            </a:fld>
            <a:endParaRPr lang="en-US"/>
          </a:p>
        </p:txBody>
      </p:sp>
      <p:sp>
        <p:nvSpPr>
          <p:cNvPr id="5" name="Footer Placeholder 4">
            <a:extLst>
              <a:ext uri="{FF2B5EF4-FFF2-40B4-BE49-F238E27FC236}">
                <a16:creationId xmlns:a16="http://schemas.microsoft.com/office/drawing/2014/main" id="{30259AF0-DB3A-91A8-70B1-E2656E8C6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5CADA4-27ED-E07B-7068-75C3EFA432C0}"/>
              </a:ext>
            </a:extLst>
          </p:cNvPr>
          <p:cNvSpPr>
            <a:spLocks noGrp="1"/>
          </p:cNvSpPr>
          <p:nvPr>
            <p:ph type="sldNum" sz="quarter" idx="12"/>
          </p:nvPr>
        </p:nvSpPr>
        <p:spPr/>
        <p:txBody>
          <a:bodyPr/>
          <a:lstStyle/>
          <a:p>
            <a:fld id="{C57E88B2-F6CF-4045-9FA3-EE687A1616AC}" type="slidenum">
              <a:rPr lang="en-US" smtClean="0"/>
              <a:t>‹#›</a:t>
            </a:fld>
            <a:endParaRPr lang="en-US"/>
          </a:p>
        </p:txBody>
      </p:sp>
    </p:spTree>
    <p:extLst>
      <p:ext uri="{BB962C8B-B14F-4D97-AF65-F5344CB8AC3E}">
        <p14:creationId xmlns:p14="http://schemas.microsoft.com/office/powerpoint/2010/main" val="156873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AFB395-89B1-44C6-A9EA-2EB1FB96B0C3}" type="datetimeFigureOut">
              <a:rPr lang="en-US" smtClean="0"/>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320499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AFB395-89B1-44C6-A9EA-2EB1FB96B0C3}" type="datetimeFigureOut">
              <a:rPr lang="en-US" smtClean="0"/>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318923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AFB395-89B1-44C6-A9EA-2EB1FB96B0C3}" type="datetimeFigureOut">
              <a:rPr lang="en-US" smtClean="0"/>
              <a:t>7/10/2024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364031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AFB395-89B1-44C6-A9EA-2EB1FB96B0C3}" type="datetimeFigureOut">
              <a:rPr lang="en-US" smtClean="0"/>
              <a:t>7/10/2024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218654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FB395-89B1-44C6-A9EA-2EB1FB96B0C3}" type="datetimeFigureOut">
              <a:rPr lang="en-US" smtClean="0"/>
              <a:t>7/10/2024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155614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AFB395-89B1-44C6-A9EA-2EB1FB96B0C3}" type="datetimeFigureOut">
              <a:rPr lang="en-US" smtClean="0"/>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63662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AFB395-89B1-44C6-A9EA-2EB1FB96B0C3}" type="datetimeFigureOut">
              <a:rPr lang="en-US" smtClean="0"/>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4C88F-DDA7-44CF-9603-BD4BCDC9DAEE}" type="slidenum">
              <a:rPr lang="en-US" smtClean="0"/>
              <a:t>‹#›</a:t>
            </a:fld>
            <a:endParaRPr lang="en-US"/>
          </a:p>
        </p:txBody>
      </p:sp>
    </p:spTree>
    <p:extLst>
      <p:ext uri="{BB962C8B-B14F-4D97-AF65-F5344CB8AC3E}">
        <p14:creationId xmlns:p14="http://schemas.microsoft.com/office/powerpoint/2010/main" val="340041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AFB395-89B1-44C6-A9EA-2EB1FB96B0C3}" type="datetimeFigureOut">
              <a:rPr lang="en-US" smtClean="0"/>
              <a:t>7/10/2024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C88F-DDA7-44CF-9603-BD4BCDC9DAEE}" type="slidenum">
              <a:rPr lang="en-US" smtClean="0"/>
              <a:t>‹#›</a:t>
            </a:fld>
            <a:endParaRPr lang="en-US"/>
          </a:p>
        </p:txBody>
      </p:sp>
    </p:spTree>
    <p:extLst>
      <p:ext uri="{BB962C8B-B14F-4D97-AF65-F5344CB8AC3E}">
        <p14:creationId xmlns:p14="http://schemas.microsoft.com/office/powerpoint/2010/main" val="2149058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8D7C77-FED2-711B-5B0D-AB00411EA87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A1DE4D-2308-6F3A-7CAA-990C6E648E4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7F0DE2-321B-C40B-2E2A-223E94E1244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7588C5F-F006-4EA3-AEC0-E9E3A9E82C1F}" type="datetimeFigureOut">
              <a:rPr lang="en-US" smtClean="0"/>
              <a:t>7/10/2024</a:t>
            </a:fld>
            <a:endParaRPr lang="en-US"/>
          </a:p>
        </p:txBody>
      </p:sp>
      <p:sp>
        <p:nvSpPr>
          <p:cNvPr id="5" name="Footer Placeholder 4">
            <a:extLst>
              <a:ext uri="{FF2B5EF4-FFF2-40B4-BE49-F238E27FC236}">
                <a16:creationId xmlns:a16="http://schemas.microsoft.com/office/drawing/2014/main" id="{024BA31E-FDFC-4012-9280-E30CF1CDD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ACC99B-72DD-C01E-EB4D-6B09EEAB012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7E88B2-F6CF-4045-9FA3-EE687A1616AC}" type="slidenum">
              <a:rPr lang="en-US" smtClean="0"/>
              <a:t>‹#›</a:t>
            </a:fld>
            <a:endParaRPr lang="en-US"/>
          </a:p>
        </p:txBody>
      </p:sp>
    </p:spTree>
    <p:extLst>
      <p:ext uri="{BB962C8B-B14F-4D97-AF65-F5344CB8AC3E}">
        <p14:creationId xmlns:p14="http://schemas.microsoft.com/office/powerpoint/2010/main" val="2667455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hyperlink" Target="https://horseshoe.musc.edu/university/colleges/com/faculty/apt-committ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dirty="0"/>
              <a:t>MUSC </a:t>
            </a:r>
            <a:br>
              <a:rPr lang="en-US" dirty="0"/>
            </a:br>
            <a:r>
              <a:rPr lang="en-US" dirty="0"/>
              <a:t>College of Medicine</a:t>
            </a:r>
          </a:p>
        </p:txBody>
      </p:sp>
      <p:sp>
        <p:nvSpPr>
          <p:cNvPr id="3" name="Subtitle 2"/>
          <p:cNvSpPr>
            <a:spLocks noGrp="1"/>
          </p:cNvSpPr>
          <p:nvPr>
            <p:ph type="subTitle" idx="1"/>
          </p:nvPr>
        </p:nvSpPr>
        <p:spPr/>
        <p:txBody>
          <a:bodyPr/>
          <a:lstStyle/>
          <a:p>
            <a:r>
              <a:rPr lang="en-US" dirty="0">
                <a:solidFill>
                  <a:schemeClr val="tx1">
                    <a:lumMod val="65000"/>
                    <a:lumOff val="35000"/>
                  </a:schemeClr>
                </a:solidFill>
              </a:rPr>
              <a:t>Appointments, Promotion, and Tenure </a:t>
            </a:r>
          </a:p>
          <a:p>
            <a:r>
              <a:rPr lang="en-US" dirty="0">
                <a:solidFill>
                  <a:schemeClr val="tx1">
                    <a:lumMod val="65000"/>
                    <a:lumOff val="35000"/>
                  </a:schemeClr>
                </a:solidFill>
              </a:rPr>
              <a:t>Process and Procedures</a:t>
            </a:r>
          </a:p>
          <a:p>
            <a:endParaRPr lang="en-US" dirty="0">
              <a:solidFill>
                <a:schemeClr val="tx1">
                  <a:lumMod val="65000"/>
                  <a:lumOff val="35000"/>
                </a:schemeClr>
              </a:solidFill>
            </a:endParaRPr>
          </a:p>
        </p:txBody>
      </p:sp>
    </p:spTree>
    <p:extLst>
      <p:ext uri="{BB962C8B-B14F-4D97-AF65-F5344CB8AC3E}">
        <p14:creationId xmlns:p14="http://schemas.microsoft.com/office/powerpoint/2010/main" val="2680132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F1928-CFDD-DC8C-C91B-B6FAB32ECDCC}"/>
              </a:ext>
            </a:extLst>
          </p:cNvPr>
          <p:cNvSpPr>
            <a:spLocks noGrp="1"/>
          </p:cNvSpPr>
          <p:nvPr>
            <p:ph type="title"/>
          </p:nvPr>
        </p:nvSpPr>
        <p:spPr/>
        <p:txBody>
          <a:bodyPr/>
          <a:lstStyle/>
          <a:p>
            <a:r>
              <a:rPr lang="en-US" dirty="0"/>
              <a:t>Service/Leadership </a:t>
            </a:r>
            <a:br>
              <a:rPr lang="en-US" dirty="0"/>
            </a:br>
            <a:endParaRPr lang="en-US" dirty="0"/>
          </a:p>
        </p:txBody>
      </p:sp>
      <p:sp>
        <p:nvSpPr>
          <p:cNvPr id="3" name="Content Placeholder 2">
            <a:extLst>
              <a:ext uri="{FF2B5EF4-FFF2-40B4-BE49-F238E27FC236}">
                <a16:creationId xmlns:a16="http://schemas.microsoft.com/office/drawing/2014/main" id="{F7DE429A-E04D-EBD4-B484-1CAE111B3D94}"/>
              </a:ext>
            </a:extLst>
          </p:cNvPr>
          <p:cNvSpPr>
            <a:spLocks noGrp="1"/>
          </p:cNvSpPr>
          <p:nvPr>
            <p:ph idx="1"/>
          </p:nvPr>
        </p:nvSpPr>
        <p:spPr/>
        <p:txBody>
          <a:bodyPr/>
          <a:lstStyle/>
          <a:p>
            <a:r>
              <a:rPr lang="en-US" dirty="0"/>
              <a:t>Service includes activities within and external to the University. Common internal service roles include membership on committees at any level. External service commonly includes study section membership, conference organization, etc. Roles that involve a higher degree of leadership or responsibility should be identified as such. Because all of these can vary so widely in their scope of effort and responsibility, it is the responsibility of the candidate for promotion to provide sufficient information to the APT Committee to explain their roles in these service activities and to justify that their activities meet the criteria for participation vs. achievement vs. excellence.</a:t>
            </a:r>
          </a:p>
          <a:p>
            <a:endParaRPr lang="en-US" dirty="0"/>
          </a:p>
        </p:txBody>
      </p:sp>
    </p:spTree>
    <p:extLst>
      <p:ext uri="{BB962C8B-B14F-4D97-AF65-F5344CB8AC3E}">
        <p14:creationId xmlns:p14="http://schemas.microsoft.com/office/powerpoint/2010/main" val="4073321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ABC3-D65C-9CE6-DF51-B0D5730E7280}"/>
              </a:ext>
            </a:extLst>
          </p:cNvPr>
          <p:cNvSpPr>
            <a:spLocks noGrp="1"/>
          </p:cNvSpPr>
          <p:nvPr>
            <p:ph type="title"/>
          </p:nvPr>
        </p:nvSpPr>
        <p:spPr/>
        <p:txBody>
          <a:bodyPr/>
          <a:lstStyle/>
          <a:p>
            <a:r>
              <a:rPr lang="en-US" dirty="0"/>
              <a:t>2.	ACADEMIC INVESTIGATOR/EDUCATOR </a:t>
            </a:r>
          </a:p>
        </p:txBody>
      </p:sp>
      <p:sp>
        <p:nvSpPr>
          <p:cNvPr id="3" name="Content Placeholder 2">
            <a:extLst>
              <a:ext uri="{FF2B5EF4-FFF2-40B4-BE49-F238E27FC236}">
                <a16:creationId xmlns:a16="http://schemas.microsoft.com/office/drawing/2014/main" id="{6EABF869-405E-E999-65CE-79285C2B722C}"/>
              </a:ext>
            </a:extLst>
          </p:cNvPr>
          <p:cNvSpPr>
            <a:spLocks noGrp="1"/>
          </p:cNvSpPr>
          <p:nvPr>
            <p:ph idx="1"/>
          </p:nvPr>
        </p:nvSpPr>
        <p:spPr/>
        <p:txBody>
          <a:bodyPr>
            <a:normAutofit/>
          </a:bodyPr>
          <a:lstStyle/>
          <a:p>
            <a:pPr marL="342900">
              <a:lnSpc>
                <a:spcPct val="107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For promotion from Assistant to Associate Professor (or for an initial MUSC appointment as Associate Professor), faculty members </a:t>
            </a:r>
            <a:r>
              <a:rPr lang="en-US" b="1" u="sng" dirty="0">
                <a:latin typeface="Times New Roman" panose="02020603050405020304" pitchFamily="18" charset="0"/>
                <a:ea typeface="Calibri" panose="020F0502020204030204" pitchFamily="34" charset="0"/>
                <a:cs typeface="Times New Roman" panose="02020603050405020304" pitchFamily="18" charset="0"/>
              </a:rPr>
              <a:t>must</a:t>
            </a:r>
            <a:r>
              <a:rPr lang="en-US" dirty="0">
                <a:latin typeface="Times New Roman" panose="02020603050405020304" pitchFamily="18" charset="0"/>
                <a:ea typeface="Calibri" panose="020F0502020204030204" pitchFamily="34" charset="0"/>
                <a:cs typeface="Times New Roman" panose="02020603050405020304" pitchFamily="18" charset="0"/>
              </a:rPr>
              <a:t> demonstrate </a:t>
            </a:r>
            <a:r>
              <a:rPr lang="en-US" b="1" dirty="0">
                <a:latin typeface="Times New Roman" panose="02020603050405020304" pitchFamily="18" charset="0"/>
                <a:ea typeface="Calibri" panose="020F0502020204030204" pitchFamily="34" charset="0"/>
                <a:cs typeface="Times New Roman" panose="02020603050405020304" pitchFamily="18" charset="0"/>
              </a:rPr>
              <a:t>excellence </a:t>
            </a:r>
            <a:r>
              <a:rPr lang="en-US" dirty="0">
                <a:latin typeface="Times New Roman" panose="02020603050405020304" pitchFamily="18" charset="0"/>
                <a:ea typeface="Calibri" panose="020F0502020204030204" pitchFamily="34" charset="0"/>
                <a:cs typeface="Times New Roman" panose="02020603050405020304" pitchFamily="18" charset="0"/>
              </a:rPr>
              <a:t>in Education/Teaching, and evidence of </a:t>
            </a:r>
            <a:r>
              <a:rPr lang="en-US" b="1" dirty="0">
                <a:latin typeface="Times New Roman" panose="02020603050405020304" pitchFamily="18" charset="0"/>
                <a:ea typeface="Calibri" panose="020F0502020204030204" pitchFamily="34" charset="0"/>
                <a:cs typeface="Times New Roman" panose="02020603050405020304" pitchFamily="18" charset="0"/>
              </a:rPr>
              <a:t>achievement</a:t>
            </a:r>
            <a:r>
              <a:rPr lang="en-US" dirty="0">
                <a:latin typeface="Times New Roman" panose="02020603050405020304" pitchFamily="18" charset="0"/>
                <a:ea typeface="Calibri" panose="020F0502020204030204" pitchFamily="34" charset="0"/>
                <a:cs typeface="Times New Roman" panose="02020603050405020304" pitchFamily="18" charset="0"/>
              </a:rPr>
              <a:t> in </a:t>
            </a:r>
            <a:r>
              <a:rPr lang="en-US" b="1" u="sng" dirty="0">
                <a:latin typeface="Times New Roman" panose="02020603050405020304" pitchFamily="18" charset="0"/>
                <a:ea typeface="Calibri" panose="020F0502020204030204" pitchFamily="34" charset="0"/>
                <a:cs typeface="Times New Roman" panose="02020603050405020304" pitchFamily="18" charset="0"/>
              </a:rPr>
              <a:t>either</a:t>
            </a:r>
            <a:r>
              <a:rPr lang="en-US" dirty="0">
                <a:latin typeface="Times New Roman" panose="02020603050405020304" pitchFamily="18" charset="0"/>
                <a:ea typeface="Calibri" panose="020F0502020204030204" pitchFamily="34" charset="0"/>
                <a:cs typeface="Times New Roman" panose="02020603050405020304" pitchFamily="18" charset="0"/>
              </a:rPr>
              <a:t> Research/Scholarship </a:t>
            </a:r>
            <a:r>
              <a:rPr lang="en-US" b="1" u="sng" dirty="0">
                <a:latin typeface="Times New Roman" panose="02020603050405020304" pitchFamily="18" charset="0"/>
                <a:ea typeface="Calibri" panose="020F0502020204030204" pitchFamily="34" charset="0"/>
                <a:cs typeface="Times New Roman" panose="02020603050405020304" pitchFamily="18" charset="0"/>
              </a:rPr>
              <a:t>or</a:t>
            </a:r>
            <a:r>
              <a:rPr lang="en-US" dirty="0">
                <a:latin typeface="Times New Roman" panose="02020603050405020304" pitchFamily="18" charset="0"/>
                <a:ea typeface="Calibri" panose="020F0502020204030204" pitchFamily="34" charset="0"/>
                <a:cs typeface="Times New Roman" panose="02020603050405020304" pitchFamily="18" charset="0"/>
              </a:rPr>
              <a:t> Service/Leadership at the assistant professor rank, but </a:t>
            </a:r>
            <a:r>
              <a:rPr lang="en-US" b="1" dirty="0">
                <a:latin typeface="Times New Roman" panose="02020603050405020304" pitchFamily="18" charset="0"/>
                <a:ea typeface="Calibri" panose="020F0502020204030204" pitchFamily="34" charset="0"/>
                <a:cs typeface="Times New Roman" panose="02020603050405020304" pitchFamily="18" charset="0"/>
              </a:rPr>
              <a:t>participation</a:t>
            </a:r>
            <a:r>
              <a:rPr lang="en-US" dirty="0">
                <a:latin typeface="Times New Roman" panose="02020603050405020304" pitchFamily="18" charset="0"/>
                <a:ea typeface="Calibri" panose="020F0502020204030204" pitchFamily="34" charset="0"/>
                <a:cs typeface="Times New Roman" panose="02020603050405020304" pitchFamily="18" charset="0"/>
              </a:rPr>
              <a:t> in both is expected.  For promotion to Professor (or for an initial MUSC appointment as Professor), faculty members </a:t>
            </a:r>
            <a:r>
              <a:rPr lang="en-US" b="1" u="sng" dirty="0">
                <a:latin typeface="Times New Roman" panose="02020603050405020304" pitchFamily="18" charset="0"/>
                <a:ea typeface="Calibri" panose="020F0502020204030204" pitchFamily="34" charset="0"/>
                <a:cs typeface="Times New Roman" panose="02020603050405020304" pitchFamily="18" charset="0"/>
              </a:rPr>
              <a:t>must</a:t>
            </a:r>
            <a:r>
              <a:rPr lang="en-US" dirty="0">
                <a:latin typeface="Times New Roman" panose="02020603050405020304" pitchFamily="18" charset="0"/>
                <a:ea typeface="Calibri" panose="020F0502020204030204" pitchFamily="34" charset="0"/>
                <a:cs typeface="Times New Roman" panose="02020603050405020304" pitchFamily="18" charset="0"/>
              </a:rPr>
              <a:t> demonstrate </a:t>
            </a:r>
            <a:r>
              <a:rPr lang="en-US" b="1" dirty="0">
                <a:latin typeface="Times New Roman" panose="02020603050405020304" pitchFamily="18" charset="0"/>
                <a:ea typeface="Calibri" panose="020F0502020204030204" pitchFamily="34" charset="0"/>
                <a:cs typeface="Times New Roman" panose="02020603050405020304" pitchFamily="18" charset="0"/>
              </a:rPr>
              <a:t>excellence</a:t>
            </a:r>
            <a:r>
              <a:rPr lang="en-US" dirty="0">
                <a:latin typeface="Times New Roman" panose="02020603050405020304" pitchFamily="18" charset="0"/>
                <a:ea typeface="Calibri" panose="020F0502020204030204" pitchFamily="34" charset="0"/>
                <a:cs typeface="Times New Roman" panose="02020603050405020304" pitchFamily="18" charset="0"/>
              </a:rPr>
              <a:t> in Education/Teaching and evidence of sustained </a:t>
            </a:r>
            <a:r>
              <a:rPr lang="en-US" b="1" dirty="0">
                <a:latin typeface="Times New Roman" panose="02020603050405020304" pitchFamily="18" charset="0"/>
                <a:ea typeface="Calibri" panose="020F0502020204030204" pitchFamily="34" charset="0"/>
                <a:cs typeface="Times New Roman" panose="02020603050405020304" pitchFamily="18" charset="0"/>
              </a:rPr>
              <a:t>achievement </a:t>
            </a:r>
            <a:r>
              <a:rPr lang="en-US" dirty="0">
                <a:latin typeface="Times New Roman" panose="02020603050405020304" pitchFamily="18" charset="0"/>
                <a:ea typeface="Calibri" panose="020F0502020204030204" pitchFamily="34" charset="0"/>
                <a:cs typeface="Times New Roman" panose="02020603050405020304" pitchFamily="18" charset="0"/>
              </a:rPr>
              <a:t>in Research/Scholarship </a:t>
            </a:r>
            <a:r>
              <a:rPr lang="en-US" b="1" u="sng" dirty="0">
                <a:latin typeface="Times New Roman" panose="02020603050405020304" pitchFamily="18" charset="0"/>
                <a:ea typeface="Calibri" panose="020F0502020204030204" pitchFamily="34" charset="0"/>
                <a:cs typeface="Times New Roman" panose="02020603050405020304" pitchFamily="18" charset="0"/>
              </a:rPr>
              <a:t>and</a:t>
            </a:r>
            <a:r>
              <a:rPr lang="en-US" dirty="0">
                <a:latin typeface="Times New Roman" panose="02020603050405020304" pitchFamily="18" charset="0"/>
                <a:ea typeface="Calibri" panose="020F0502020204030204" pitchFamily="34" charset="0"/>
                <a:cs typeface="Times New Roman" panose="02020603050405020304" pitchFamily="18" charset="0"/>
              </a:rPr>
              <a:t> Service/Leadership at the associate professor rank.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55590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Education/Teaching </a:t>
            </a:r>
            <a:br>
              <a:rPr lang="en-US" dirty="0"/>
            </a:br>
            <a:endParaRPr lang="en-US" dirty="0"/>
          </a:p>
        </p:txBody>
      </p:sp>
      <p:sp>
        <p:nvSpPr>
          <p:cNvPr id="3" name="Content Placeholder 2"/>
          <p:cNvSpPr>
            <a:spLocks noGrp="1"/>
          </p:cNvSpPr>
          <p:nvPr>
            <p:ph idx="1"/>
          </p:nvPr>
        </p:nvSpPr>
        <p:spPr/>
        <p:txBody>
          <a:bodyPr/>
          <a:lstStyle/>
          <a:p>
            <a:r>
              <a:rPr lang="en-US" sz="2400" dirty="0">
                <a:latin typeface="Times New Roman" panose="02020603050405020304" pitchFamily="18" charset="0"/>
                <a:ea typeface="Calibri" panose="020F0502020204030204" pitchFamily="34" charset="0"/>
              </a:rPr>
              <a:t>Formal classroom teaching in the medical or graduate school curricula and serving as a course director have the most weight. Classroom teaching can include didactic lectures, leading discussion groups in student-led learning or problem-based learning, presentation of CME lectures, etc. Direct mentoring of trainees at all levels in the candidate’s lab is an important component of Education/Teaching but has lesser weight than classroom teaching because this is so deeply intertwined with Research/Scholarship. Membership on student qualifying exam or thesis committees falls within Education/Teaching but is of even lower weight. </a:t>
            </a:r>
            <a:endParaRPr lang="en-US" dirty="0"/>
          </a:p>
        </p:txBody>
      </p:sp>
    </p:spTree>
    <p:extLst>
      <p:ext uri="{BB962C8B-B14F-4D97-AF65-F5344CB8AC3E}">
        <p14:creationId xmlns:p14="http://schemas.microsoft.com/office/powerpoint/2010/main" val="3473813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Research/Scholarship </a:t>
            </a:r>
            <a:br>
              <a:rPr lang="en-US" dirty="0"/>
            </a:br>
            <a:endParaRPr lang="en-US" dirty="0"/>
          </a:p>
        </p:txBody>
      </p:sp>
      <p:sp>
        <p:nvSpPr>
          <p:cNvPr id="3" name="Content Placeholder 2"/>
          <p:cNvSpPr>
            <a:spLocks noGrp="1"/>
          </p:cNvSpPr>
          <p:nvPr>
            <p:ph idx="1"/>
          </p:nvPr>
        </p:nvSpPr>
        <p:spPr/>
        <p:txBody>
          <a:bodyPr/>
          <a:lstStyle/>
          <a:p>
            <a:r>
              <a:rPr lang="en-US" dirty="0"/>
              <a:t>The following </a:t>
            </a:r>
            <a:r>
              <a:rPr lang="en-US" b="1" dirty="0"/>
              <a:t>Research/Scholarship</a:t>
            </a:r>
            <a:r>
              <a:rPr lang="en-US" dirty="0"/>
              <a:t> criteria are what the APT Committee might consider to be “typical” standards for appointment/promotion in this track (with understanding that some candidates will have scholarly productivity that is not typical).  With respect to publications, a typical candidate for promotion will have 5 or more peer-reviewed academic publications since last appointment/promotion. Review papers, commentaries, case reports, book chapters, textbooks, and other types of publications are recognized to have merit in scholarship, and the type of publication for each publication listed as a scholarship accomplishment must be explicitly identified. </a:t>
            </a:r>
          </a:p>
        </p:txBody>
      </p:sp>
    </p:spTree>
    <p:extLst>
      <p:ext uri="{BB962C8B-B14F-4D97-AF65-F5344CB8AC3E}">
        <p14:creationId xmlns:p14="http://schemas.microsoft.com/office/powerpoint/2010/main" val="2903445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Service/Leadership </a:t>
            </a:r>
            <a:br>
              <a:rPr lang="en-US" dirty="0"/>
            </a:br>
            <a:endParaRPr lang="en-US" dirty="0"/>
          </a:p>
        </p:txBody>
      </p:sp>
      <p:sp>
        <p:nvSpPr>
          <p:cNvPr id="3" name="Content Placeholder 2"/>
          <p:cNvSpPr>
            <a:spLocks noGrp="1"/>
          </p:cNvSpPr>
          <p:nvPr>
            <p:ph idx="1"/>
          </p:nvPr>
        </p:nvSpPr>
        <p:spPr/>
        <p:txBody>
          <a:bodyPr/>
          <a:lstStyle/>
          <a:p>
            <a:r>
              <a:rPr lang="en-US" dirty="0"/>
              <a:t>Service/Leadership includes activities within and external to the University. Common internal service roles include membership on committees at any level. External service commonly includes study section membership, conference organization, etc. Roles that involve a higher degree of leadership or responsibility should be identified as such. Because all of these can vary so widely in their scope of effort and responsibility, it is the responsibility of the candidate for promotion to provide sufficient information to the APT Committee to explain their roles in these service activities and to justify that their activities meet the criteria for participation vs. achievement vs. excellence.</a:t>
            </a:r>
          </a:p>
          <a:p>
            <a:endParaRPr lang="en-US" dirty="0"/>
          </a:p>
          <a:p>
            <a:endParaRPr lang="en-US" dirty="0"/>
          </a:p>
        </p:txBody>
      </p:sp>
    </p:spTree>
    <p:extLst>
      <p:ext uri="{BB962C8B-B14F-4D97-AF65-F5344CB8AC3E}">
        <p14:creationId xmlns:p14="http://schemas.microsoft.com/office/powerpoint/2010/main" val="3602459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C807E-73A1-6A54-BA8D-CF3B3B8C7919}"/>
              </a:ext>
            </a:extLst>
          </p:cNvPr>
          <p:cNvSpPr>
            <a:spLocks noGrp="1"/>
          </p:cNvSpPr>
          <p:nvPr>
            <p:ph type="title"/>
          </p:nvPr>
        </p:nvSpPr>
        <p:spPr/>
        <p:txBody>
          <a:bodyPr/>
          <a:lstStyle/>
          <a:p>
            <a:r>
              <a:rPr lang="en-US" dirty="0"/>
              <a:t>3.	ACADEMIC CLINICIAN </a:t>
            </a:r>
          </a:p>
        </p:txBody>
      </p:sp>
      <p:sp>
        <p:nvSpPr>
          <p:cNvPr id="3" name="Content Placeholder 2">
            <a:extLst>
              <a:ext uri="{FF2B5EF4-FFF2-40B4-BE49-F238E27FC236}">
                <a16:creationId xmlns:a16="http://schemas.microsoft.com/office/drawing/2014/main" id="{7B27E66F-F4B2-A0A7-7112-6D2CD702E8F7}"/>
              </a:ext>
            </a:extLst>
          </p:cNvPr>
          <p:cNvSpPr>
            <a:spLocks noGrp="1"/>
          </p:cNvSpPr>
          <p:nvPr>
            <p:ph idx="1"/>
          </p:nvPr>
        </p:nvSpPr>
        <p:spPr/>
        <p:txBody>
          <a:bodyPr>
            <a:normAutofit/>
          </a:bodyPr>
          <a:lstStyle/>
          <a:p>
            <a:pPr marL="342900">
              <a:lnSpc>
                <a:spcPct val="107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For promotion from Assistant to Associate Professor (or for an initial MUSC appointment as Associate Professor), faculty members </a:t>
            </a:r>
            <a:r>
              <a:rPr lang="en-US" b="1" u="sng" dirty="0">
                <a:latin typeface="Times New Roman" panose="02020603050405020304" pitchFamily="18" charset="0"/>
                <a:ea typeface="Calibri" panose="020F0502020204030204" pitchFamily="34" charset="0"/>
                <a:cs typeface="Times New Roman" panose="02020603050405020304" pitchFamily="18" charset="0"/>
              </a:rPr>
              <a:t>must</a:t>
            </a:r>
            <a:r>
              <a:rPr lang="en-US" dirty="0">
                <a:latin typeface="Times New Roman" panose="02020603050405020304" pitchFamily="18" charset="0"/>
                <a:ea typeface="Calibri" panose="020F0502020204030204" pitchFamily="34" charset="0"/>
                <a:cs typeface="Times New Roman" panose="02020603050405020304" pitchFamily="18" charset="0"/>
              </a:rPr>
              <a:t> demonstrate </a:t>
            </a:r>
            <a:r>
              <a:rPr lang="en-US" b="1" dirty="0">
                <a:latin typeface="Times New Roman" panose="02020603050405020304" pitchFamily="18" charset="0"/>
                <a:ea typeface="Calibri" panose="020F0502020204030204" pitchFamily="34" charset="0"/>
                <a:cs typeface="Times New Roman" panose="02020603050405020304" pitchFamily="18" charset="0"/>
              </a:rPr>
              <a:t>excellence</a:t>
            </a:r>
            <a:r>
              <a:rPr lang="en-US" dirty="0">
                <a:latin typeface="Times New Roman" panose="02020603050405020304" pitchFamily="18" charset="0"/>
                <a:ea typeface="Calibri" panose="020F0502020204030204" pitchFamily="34" charset="0"/>
                <a:cs typeface="Times New Roman" panose="02020603050405020304" pitchFamily="18" charset="0"/>
              </a:rPr>
              <a:t> in Clinical Service </a:t>
            </a:r>
            <a:r>
              <a:rPr lang="en-US" b="1" u="sng" dirty="0">
                <a:latin typeface="Times New Roman" panose="02020603050405020304" pitchFamily="18" charset="0"/>
                <a:ea typeface="Calibri" panose="020F0502020204030204" pitchFamily="34" charset="0"/>
                <a:cs typeface="Times New Roman" panose="02020603050405020304" pitchFamily="18" charset="0"/>
              </a:rPr>
              <a:t>and</a:t>
            </a:r>
            <a:r>
              <a:rPr lang="en-US" dirty="0">
                <a:latin typeface="Times New Roman" panose="02020603050405020304" pitchFamily="18" charset="0"/>
                <a:ea typeface="Calibri" panose="020F0502020204030204" pitchFamily="34" charset="0"/>
                <a:cs typeface="Times New Roman" panose="02020603050405020304" pitchFamily="18" charset="0"/>
              </a:rPr>
              <a:t> Research/Scholarship, and evidence of </a:t>
            </a:r>
            <a:r>
              <a:rPr lang="en-US" b="1" dirty="0">
                <a:latin typeface="Times New Roman" panose="02020603050405020304" pitchFamily="18" charset="0"/>
                <a:ea typeface="Calibri" panose="020F0502020204030204" pitchFamily="34" charset="0"/>
                <a:cs typeface="Times New Roman" panose="02020603050405020304" pitchFamily="18" charset="0"/>
              </a:rPr>
              <a:t>achievement</a:t>
            </a:r>
            <a:r>
              <a:rPr lang="en-US" dirty="0">
                <a:latin typeface="Times New Roman" panose="02020603050405020304" pitchFamily="18" charset="0"/>
                <a:ea typeface="Calibri" panose="020F0502020204030204" pitchFamily="34" charset="0"/>
                <a:cs typeface="Times New Roman" panose="02020603050405020304" pitchFamily="18" charset="0"/>
              </a:rPr>
              <a:t> in </a:t>
            </a:r>
            <a:r>
              <a:rPr lang="en-US" b="1" u="sng" dirty="0">
                <a:latin typeface="Times New Roman" panose="02020603050405020304" pitchFamily="18" charset="0"/>
                <a:ea typeface="Calibri" panose="020F0502020204030204" pitchFamily="34" charset="0"/>
                <a:cs typeface="Times New Roman" panose="02020603050405020304" pitchFamily="18" charset="0"/>
              </a:rPr>
              <a:t>either</a:t>
            </a:r>
            <a:r>
              <a:rPr lang="en-US" dirty="0">
                <a:latin typeface="Times New Roman" panose="02020603050405020304" pitchFamily="18" charset="0"/>
                <a:ea typeface="Calibri" panose="020F0502020204030204" pitchFamily="34" charset="0"/>
                <a:cs typeface="Times New Roman" panose="02020603050405020304" pitchFamily="18" charset="0"/>
              </a:rPr>
              <a:t> Education/Teaching </a:t>
            </a:r>
            <a:r>
              <a:rPr lang="en-US" b="1" u="sng" dirty="0">
                <a:latin typeface="Times New Roman" panose="02020603050405020304" pitchFamily="18" charset="0"/>
                <a:ea typeface="Calibri" panose="020F0502020204030204" pitchFamily="34" charset="0"/>
                <a:cs typeface="Times New Roman" panose="02020603050405020304" pitchFamily="18" charset="0"/>
              </a:rPr>
              <a:t>or</a:t>
            </a:r>
            <a:r>
              <a:rPr lang="en-US" dirty="0">
                <a:latin typeface="Times New Roman" panose="02020603050405020304" pitchFamily="18" charset="0"/>
                <a:ea typeface="Calibri" panose="020F0502020204030204" pitchFamily="34" charset="0"/>
                <a:cs typeface="Times New Roman" panose="02020603050405020304" pitchFamily="18" charset="0"/>
              </a:rPr>
              <a:t> Service/Leadership at the assistant professor rank, but </a:t>
            </a:r>
            <a:r>
              <a:rPr lang="en-US" b="1" dirty="0">
                <a:latin typeface="Times New Roman" panose="02020603050405020304" pitchFamily="18" charset="0"/>
                <a:ea typeface="Calibri" panose="020F0502020204030204" pitchFamily="34" charset="0"/>
                <a:cs typeface="Times New Roman" panose="02020603050405020304" pitchFamily="18" charset="0"/>
              </a:rPr>
              <a:t>participation</a:t>
            </a:r>
            <a:r>
              <a:rPr lang="en-US" dirty="0">
                <a:latin typeface="Times New Roman" panose="02020603050405020304" pitchFamily="18" charset="0"/>
                <a:ea typeface="Calibri" panose="020F0502020204030204" pitchFamily="34" charset="0"/>
                <a:cs typeface="Times New Roman" panose="02020603050405020304" pitchFamily="18" charset="0"/>
              </a:rPr>
              <a:t> in both is expected.  For promotion to Professor (or for an initial MUSC appointment as Professor), faculty members </a:t>
            </a:r>
            <a:r>
              <a:rPr lang="en-US" b="1" u="sng" dirty="0">
                <a:latin typeface="Times New Roman" panose="02020603050405020304" pitchFamily="18" charset="0"/>
                <a:ea typeface="Calibri" panose="020F0502020204030204" pitchFamily="34" charset="0"/>
                <a:cs typeface="Times New Roman" panose="02020603050405020304" pitchFamily="18" charset="0"/>
              </a:rPr>
              <a:t>must</a:t>
            </a:r>
            <a:r>
              <a:rPr lang="en-US" dirty="0">
                <a:latin typeface="Times New Roman" panose="02020603050405020304" pitchFamily="18" charset="0"/>
                <a:ea typeface="Calibri" panose="020F0502020204030204" pitchFamily="34" charset="0"/>
                <a:cs typeface="Times New Roman" panose="02020603050405020304" pitchFamily="18" charset="0"/>
              </a:rPr>
              <a:t> demonstrate </a:t>
            </a:r>
            <a:r>
              <a:rPr lang="en-US" b="1" dirty="0">
                <a:latin typeface="Times New Roman" panose="02020603050405020304" pitchFamily="18" charset="0"/>
                <a:ea typeface="Calibri" panose="020F0502020204030204" pitchFamily="34" charset="0"/>
                <a:cs typeface="Times New Roman" panose="02020603050405020304" pitchFamily="18" charset="0"/>
              </a:rPr>
              <a:t>excellence</a:t>
            </a:r>
            <a:r>
              <a:rPr lang="en-US" dirty="0">
                <a:latin typeface="Times New Roman" panose="02020603050405020304" pitchFamily="18" charset="0"/>
                <a:ea typeface="Calibri" panose="020F0502020204030204" pitchFamily="34" charset="0"/>
                <a:cs typeface="Times New Roman" panose="02020603050405020304" pitchFamily="18" charset="0"/>
              </a:rPr>
              <a:t> in Clinical Service </a:t>
            </a:r>
            <a:r>
              <a:rPr lang="en-US" b="1" u="sng" dirty="0">
                <a:latin typeface="Times New Roman" panose="02020603050405020304" pitchFamily="18" charset="0"/>
                <a:ea typeface="Calibri" panose="020F0502020204030204" pitchFamily="34" charset="0"/>
                <a:cs typeface="Times New Roman" panose="02020603050405020304" pitchFamily="18" charset="0"/>
              </a:rPr>
              <a:t>and</a:t>
            </a:r>
            <a:r>
              <a:rPr lang="en-US" dirty="0">
                <a:latin typeface="Times New Roman" panose="02020603050405020304" pitchFamily="18" charset="0"/>
                <a:ea typeface="Calibri" panose="020F0502020204030204" pitchFamily="34" charset="0"/>
                <a:cs typeface="Times New Roman" panose="02020603050405020304" pitchFamily="18" charset="0"/>
              </a:rPr>
              <a:t> Research/Scholarship, and evidence of sustained </a:t>
            </a:r>
            <a:r>
              <a:rPr lang="en-US" b="1" dirty="0">
                <a:latin typeface="Times New Roman" panose="02020603050405020304" pitchFamily="18" charset="0"/>
                <a:ea typeface="Calibri" panose="020F0502020204030204" pitchFamily="34" charset="0"/>
                <a:cs typeface="Times New Roman" panose="02020603050405020304" pitchFamily="18" charset="0"/>
              </a:rPr>
              <a:t>achievement </a:t>
            </a:r>
            <a:r>
              <a:rPr lang="en-US" dirty="0">
                <a:latin typeface="Times New Roman" panose="02020603050405020304" pitchFamily="18" charset="0"/>
                <a:ea typeface="Calibri" panose="020F0502020204030204" pitchFamily="34" charset="0"/>
                <a:cs typeface="Times New Roman" panose="02020603050405020304" pitchFamily="18" charset="0"/>
              </a:rPr>
              <a:t>in Education/Teaching </a:t>
            </a:r>
            <a:r>
              <a:rPr lang="en-US" b="1" u="sng" dirty="0">
                <a:latin typeface="Times New Roman" panose="02020603050405020304" pitchFamily="18" charset="0"/>
                <a:ea typeface="Calibri" panose="020F0502020204030204" pitchFamily="34" charset="0"/>
                <a:cs typeface="Times New Roman" panose="02020603050405020304" pitchFamily="18" charset="0"/>
              </a:rPr>
              <a:t>or</a:t>
            </a:r>
            <a:r>
              <a:rPr lang="en-US" dirty="0">
                <a:latin typeface="Times New Roman" panose="02020603050405020304" pitchFamily="18" charset="0"/>
                <a:ea typeface="Calibri" panose="020F0502020204030204" pitchFamily="34" charset="0"/>
                <a:cs typeface="Times New Roman" panose="02020603050405020304" pitchFamily="18" charset="0"/>
              </a:rPr>
              <a:t> Service/Leadership at the associate professor rank, but </a:t>
            </a:r>
            <a:r>
              <a:rPr lang="en-US" b="1" dirty="0">
                <a:latin typeface="Times New Roman" panose="02020603050405020304" pitchFamily="18" charset="0"/>
                <a:ea typeface="Calibri" panose="020F0502020204030204" pitchFamily="34" charset="0"/>
                <a:cs typeface="Times New Roman" panose="02020603050405020304" pitchFamily="18" charset="0"/>
              </a:rPr>
              <a:t>participation</a:t>
            </a:r>
            <a:r>
              <a:rPr lang="en-US" dirty="0">
                <a:latin typeface="Times New Roman" panose="02020603050405020304" pitchFamily="18" charset="0"/>
                <a:ea typeface="Calibri" panose="020F0502020204030204" pitchFamily="34" charset="0"/>
                <a:cs typeface="Times New Roman" panose="02020603050405020304" pitchFamily="18" charset="0"/>
              </a:rPr>
              <a:t> in both is expected.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2764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Research/Scholarship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 following Research/Scholarship criteria are what the APT Committee might consider to be “typical” standards for appointment/promotion in this track (with understanding that some candidates will have scholarly productivity that is not typical).  With respect to publications, a typical candidate for promotion will have 5 or more peer-reviewed primary research publications since last appointment/promotion with a significant authorship role (first or last authorship is assumed to be significant, as is corresponding authorship; the significance of contribution in cases of other positions of authorship must be explained). Exceptions could be made for impactful publications in the field (as supported by statements from external references or number of citations); patents filed based on the published work; honors/awards specifically for the published work; etc. The impact factor of the journal is a consideration but not an absolute criteria of significance or impact of the publication.</a:t>
            </a:r>
          </a:p>
        </p:txBody>
      </p:sp>
    </p:spTree>
    <p:extLst>
      <p:ext uri="{BB962C8B-B14F-4D97-AF65-F5344CB8AC3E}">
        <p14:creationId xmlns:p14="http://schemas.microsoft.com/office/powerpoint/2010/main" val="3777082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Research/Scholarship</a:t>
            </a:r>
          </a:p>
        </p:txBody>
      </p:sp>
      <p:sp>
        <p:nvSpPr>
          <p:cNvPr id="3" name="Content Placeholder 2"/>
          <p:cNvSpPr>
            <a:spLocks noGrp="1"/>
          </p:cNvSpPr>
          <p:nvPr>
            <p:ph idx="1"/>
          </p:nvPr>
        </p:nvSpPr>
        <p:spPr/>
        <p:txBody>
          <a:bodyPr/>
          <a:lstStyle/>
          <a:p>
            <a:r>
              <a:rPr lang="en-US" dirty="0"/>
              <a:t>With respect to funding, it would be unusual for a candidate for promotion to not hold current grant support. For promotion to Full Professor, evidence of sustained grant support is expected. A typical candidate for promotion will currently serve as PI or MPI on an NIH R01 or similar extramural award. Foundation grants and grants from industry are recognized as alternative sources of research support although usually of a lesser significance than an NIH R01</a:t>
            </a:r>
          </a:p>
        </p:txBody>
      </p:sp>
    </p:spTree>
    <p:extLst>
      <p:ext uri="{BB962C8B-B14F-4D97-AF65-F5344CB8AC3E}">
        <p14:creationId xmlns:p14="http://schemas.microsoft.com/office/powerpoint/2010/main" val="386379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Service </a:t>
            </a:r>
            <a:br>
              <a:rPr lang="en-US" dirty="0"/>
            </a:br>
            <a:endParaRPr lang="en-US" dirty="0"/>
          </a:p>
        </p:txBody>
      </p:sp>
      <p:sp>
        <p:nvSpPr>
          <p:cNvPr id="3" name="Content Placeholder 2"/>
          <p:cNvSpPr>
            <a:spLocks noGrp="1"/>
          </p:cNvSpPr>
          <p:nvPr>
            <p:ph idx="1"/>
          </p:nvPr>
        </p:nvSpPr>
        <p:spPr/>
        <p:txBody>
          <a:bodyPr/>
          <a:lstStyle/>
          <a:p>
            <a:r>
              <a:rPr lang="en-US" dirty="0"/>
              <a:t>Influencing Clinical Practice such as development of innovative approaches to diagnosis, treatment, or prevention of disease, applications of technologies and/or models of care delivery that are recognized for influencing care at a regional and/or national level. Recognition as a Clinical Expert such as visiting professorships and invitations to speak nationally and, in some cases, internationally on issues related to area of clinical expertise.  Leadership roles in national and, in some cases, international professional organizations related to an area of clinical expertise including leadership of national and/or international courses or programs. </a:t>
            </a:r>
          </a:p>
        </p:txBody>
      </p:sp>
    </p:spTree>
    <p:extLst>
      <p:ext uri="{BB962C8B-B14F-4D97-AF65-F5344CB8AC3E}">
        <p14:creationId xmlns:p14="http://schemas.microsoft.com/office/powerpoint/2010/main" val="1908314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Education/Teaching </a:t>
            </a:r>
            <a:br>
              <a:rPr lang="en-US" dirty="0"/>
            </a:br>
            <a:endParaRPr lang="en-US" dirty="0"/>
          </a:p>
        </p:txBody>
      </p:sp>
      <p:sp>
        <p:nvSpPr>
          <p:cNvPr id="3" name="Content Placeholder 2"/>
          <p:cNvSpPr>
            <a:spLocks noGrp="1"/>
          </p:cNvSpPr>
          <p:nvPr>
            <p:ph idx="1"/>
          </p:nvPr>
        </p:nvSpPr>
        <p:spPr/>
        <p:txBody>
          <a:bodyPr/>
          <a:lstStyle/>
          <a:p>
            <a:r>
              <a:rPr lang="en-US" dirty="0"/>
              <a:t>Formal classroom teaching in the medical or graduate school curricula and serving as a course director have the most weight. Classroom teaching can include didactic lectures, leading discussion groups in student-led learning or problem-based learning, presentation of CME lectures, etc. Direct mentoring of trainees at all levels in the candidate’s lab is an important component of Education/Teaching but has lesser weight than classroom teaching because this is so deeply intertwined with Research/Scholarship. Membership on student qualifying exam or thesis committees falls within Education/Teaching but is of even lower weight.</a:t>
            </a:r>
          </a:p>
        </p:txBody>
      </p:sp>
    </p:spTree>
    <p:extLst>
      <p:ext uri="{BB962C8B-B14F-4D97-AF65-F5344CB8AC3E}">
        <p14:creationId xmlns:p14="http://schemas.microsoft.com/office/powerpoint/2010/main" val="401142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Promotion Process</a:t>
            </a:r>
          </a:p>
        </p:txBody>
      </p:sp>
      <p:sp>
        <p:nvSpPr>
          <p:cNvPr id="3" name="Content Placeholder 2"/>
          <p:cNvSpPr>
            <a:spLocks noGrp="1"/>
          </p:cNvSpPr>
          <p:nvPr>
            <p:ph idx="1"/>
          </p:nvPr>
        </p:nvSpPr>
        <p:spPr/>
        <p:txBody>
          <a:bodyPr>
            <a:normAutofit fontScale="92500" lnSpcReduction="10000"/>
          </a:bodyPr>
          <a:lstStyle/>
          <a:p>
            <a:r>
              <a:rPr lang="en-US" sz="2400" dirty="0"/>
              <a:t>Packets send to APT committee</a:t>
            </a:r>
          </a:p>
          <a:p>
            <a:r>
              <a:rPr lang="en-US" sz="2400" dirty="0"/>
              <a:t>Packets distributed to Subcommittees</a:t>
            </a:r>
          </a:p>
          <a:p>
            <a:r>
              <a:rPr lang="en-US" sz="2400" dirty="0"/>
              <a:t>Subcommittee chair assigns reviewers</a:t>
            </a:r>
          </a:p>
          <a:p>
            <a:r>
              <a:rPr lang="en-US" sz="2400" dirty="0"/>
              <a:t>Subcommittee meets and recommends approval, disapproval or deferral </a:t>
            </a:r>
          </a:p>
          <a:p>
            <a:r>
              <a:rPr lang="en-US" sz="2400" dirty="0"/>
              <a:t>Disapprovals and deferrals are reported to department chairs for additional information and rebuttal</a:t>
            </a:r>
          </a:p>
          <a:p>
            <a:r>
              <a:rPr lang="en-US" sz="2400" dirty="0"/>
              <a:t>Full committee meets and discusses packets with votes for approval/disapproval recommendations</a:t>
            </a:r>
          </a:p>
          <a:p>
            <a:r>
              <a:rPr lang="en-US" sz="2400" dirty="0"/>
              <a:t>Recommendations for disapproval are reported to the chairs with invitation to address the Committee in person </a:t>
            </a:r>
          </a:p>
          <a:p>
            <a:r>
              <a:rPr lang="en-US" sz="2400" dirty="0"/>
              <a:t>Final Committee meeting determines final recommendations for the Dean </a:t>
            </a:r>
          </a:p>
          <a:p>
            <a:endParaRPr lang="en-US" dirty="0"/>
          </a:p>
        </p:txBody>
      </p:sp>
    </p:spTree>
    <p:extLst>
      <p:ext uri="{BB962C8B-B14F-4D97-AF65-F5344CB8AC3E}">
        <p14:creationId xmlns:p14="http://schemas.microsoft.com/office/powerpoint/2010/main" val="1534214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Service/Leadership </a:t>
            </a:r>
            <a:br>
              <a:rPr lang="en-US" dirty="0"/>
            </a:br>
            <a:endParaRPr lang="en-US" dirty="0"/>
          </a:p>
        </p:txBody>
      </p:sp>
      <p:sp>
        <p:nvSpPr>
          <p:cNvPr id="3" name="Content Placeholder 2"/>
          <p:cNvSpPr>
            <a:spLocks noGrp="1"/>
          </p:cNvSpPr>
          <p:nvPr>
            <p:ph idx="1"/>
          </p:nvPr>
        </p:nvSpPr>
        <p:spPr/>
        <p:txBody>
          <a:bodyPr/>
          <a:lstStyle/>
          <a:p>
            <a:r>
              <a:rPr lang="en-US" dirty="0"/>
              <a:t>Service includes activities within and external to the University. Common internal service roles include membership on committees at any level. External service commonly includes study section membership, conference organization, etc. Roles that involve a higher degree of leadership or responsibility should be identified as such. Because all of these can vary so widely in their scope of effort and responsibility, it is the responsibility of the candidate for promotion to provide sufficient information to the APT Committee to explain their roles in these service activities and to justify that their activities meet the criteria for participation vs. achievement vs. excellence.</a:t>
            </a:r>
          </a:p>
          <a:p>
            <a:endParaRPr lang="en-US" dirty="0"/>
          </a:p>
        </p:txBody>
      </p:sp>
    </p:spTree>
    <p:extLst>
      <p:ext uri="{BB962C8B-B14F-4D97-AF65-F5344CB8AC3E}">
        <p14:creationId xmlns:p14="http://schemas.microsoft.com/office/powerpoint/2010/main" val="362916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DC21E-4B01-0051-35EC-58B8DE53E7DA}"/>
              </a:ext>
            </a:extLst>
          </p:cNvPr>
          <p:cNvSpPr>
            <a:spLocks noGrp="1"/>
          </p:cNvSpPr>
          <p:nvPr>
            <p:ph type="title"/>
          </p:nvPr>
        </p:nvSpPr>
        <p:spPr/>
        <p:txBody>
          <a:bodyPr/>
          <a:lstStyle/>
          <a:p>
            <a:r>
              <a:rPr lang="en-US" dirty="0"/>
              <a:t>4.	CLINICIAN EDUCATOR </a:t>
            </a:r>
          </a:p>
        </p:txBody>
      </p:sp>
      <p:sp>
        <p:nvSpPr>
          <p:cNvPr id="3" name="Content Placeholder 2">
            <a:extLst>
              <a:ext uri="{FF2B5EF4-FFF2-40B4-BE49-F238E27FC236}">
                <a16:creationId xmlns:a16="http://schemas.microsoft.com/office/drawing/2014/main" id="{15731A28-C4F9-3911-9F73-1ECCCBF43A95}"/>
              </a:ext>
            </a:extLst>
          </p:cNvPr>
          <p:cNvSpPr>
            <a:spLocks noGrp="1"/>
          </p:cNvSpPr>
          <p:nvPr>
            <p:ph idx="1"/>
          </p:nvPr>
        </p:nvSpPr>
        <p:spPr/>
        <p:txBody>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For appointment as an Assistant Professor in this track, faculty are expected to have the appropriate training and attributes to enable them to excel in Clinical Service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Education/Teaching.  For promotion from Assistant to Associate Professor (or for an initial MUSC appointment as Associate Professor), faculty members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must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demonstrate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excellence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Clinical Service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Education/Teaching at the assistant professor rank, and evidence of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participation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either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Research/Scholarship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or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Service/Leadership.  For promotion to Professor (or for an initial MUSC appointment as Professor), faculty members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must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demonstrate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excellence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Clinical Service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Education/Teaching at the associate professor rank, and evidence of sustained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achievement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Research/Scholarship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or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Service/Leadership, but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participation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both is expected.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84413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A418-03C6-8E94-8EC4-D83B980D6823}"/>
              </a:ext>
            </a:extLst>
          </p:cNvPr>
          <p:cNvSpPr>
            <a:spLocks noGrp="1"/>
          </p:cNvSpPr>
          <p:nvPr>
            <p:ph type="title"/>
          </p:nvPr>
        </p:nvSpPr>
        <p:spPr/>
        <p:txBody>
          <a:bodyPr/>
          <a:lstStyle/>
          <a:p>
            <a:r>
              <a:rPr lang="en-US" dirty="0"/>
              <a:t>Education/Teaching </a:t>
            </a:r>
            <a:br>
              <a:rPr lang="en-US" dirty="0"/>
            </a:br>
            <a:endParaRPr lang="en-US" dirty="0"/>
          </a:p>
        </p:txBody>
      </p:sp>
      <p:sp>
        <p:nvSpPr>
          <p:cNvPr id="3" name="Content Placeholder 2">
            <a:extLst>
              <a:ext uri="{FF2B5EF4-FFF2-40B4-BE49-F238E27FC236}">
                <a16:creationId xmlns:a16="http://schemas.microsoft.com/office/drawing/2014/main" id="{97E3FBD9-37DD-3875-49A9-DD137A693198}"/>
              </a:ext>
            </a:extLst>
          </p:cNvPr>
          <p:cNvSpPr>
            <a:spLocks noGrp="1"/>
          </p:cNvSpPr>
          <p:nvPr>
            <p:ph idx="1"/>
          </p:nvPr>
        </p:nvSpPr>
        <p:spPr/>
        <p:txBody>
          <a:bodyPr/>
          <a:lstStyle/>
          <a:p>
            <a:r>
              <a:rPr lang="en-US" dirty="0"/>
              <a:t>Formal classroom teaching in the medical or graduate school curricula and serving as a course director have the most weight. Classroom teaching can include didactic lectures, leading discussion groups in student-led learning or problem-based learning, presentation of CME lectures, etc. Direct mentoring of trainees at all levels in the candidate’s lab is an important component of Education/Teaching but has lesser weight than classroom teaching because this is so deeply intertwined with Research/Scholarship. Membership on student qualifying exam or thesis committees falls within Education/Teaching but is of even lower weight. This list is not intended to be comprehensive; other forms of Education/Teaching certainly have merit.</a:t>
            </a:r>
          </a:p>
        </p:txBody>
      </p:sp>
    </p:spTree>
    <p:extLst>
      <p:ext uri="{BB962C8B-B14F-4D97-AF65-F5344CB8AC3E}">
        <p14:creationId xmlns:p14="http://schemas.microsoft.com/office/powerpoint/2010/main" val="2613779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F0165-C4F5-3582-2157-BAAF699D7138}"/>
              </a:ext>
            </a:extLst>
          </p:cNvPr>
          <p:cNvSpPr>
            <a:spLocks noGrp="1"/>
          </p:cNvSpPr>
          <p:nvPr>
            <p:ph type="title"/>
          </p:nvPr>
        </p:nvSpPr>
        <p:spPr/>
        <p:txBody>
          <a:bodyPr/>
          <a:lstStyle/>
          <a:p>
            <a:r>
              <a:rPr lang="en-US" dirty="0"/>
              <a:t>Clinical Service </a:t>
            </a:r>
            <a:br>
              <a:rPr lang="en-US" dirty="0"/>
            </a:br>
            <a:endParaRPr lang="en-US" dirty="0"/>
          </a:p>
        </p:txBody>
      </p:sp>
      <p:sp>
        <p:nvSpPr>
          <p:cNvPr id="3" name="Content Placeholder 2">
            <a:extLst>
              <a:ext uri="{FF2B5EF4-FFF2-40B4-BE49-F238E27FC236}">
                <a16:creationId xmlns:a16="http://schemas.microsoft.com/office/drawing/2014/main" id="{F0AEBA4D-8DEA-E025-BC69-FB9847BD790E}"/>
              </a:ext>
            </a:extLst>
          </p:cNvPr>
          <p:cNvSpPr>
            <a:spLocks noGrp="1"/>
          </p:cNvSpPr>
          <p:nvPr>
            <p:ph idx="1"/>
          </p:nvPr>
        </p:nvSpPr>
        <p:spPr/>
        <p:txBody>
          <a:bodyPr/>
          <a:lstStyle/>
          <a:p>
            <a:r>
              <a:rPr lang="en-US" dirty="0"/>
              <a:t>Influencing Clinical Practice such as development of innovative approaches to diagnosis, treatment, or prevention of disease, applications of technologies and/or models of care delivery that are recognized for influencing care at a regional and/or national level. Recognition as a Clinical Expert such as visiting professorships and invitations to speak nationally and, in some cases, internationally on issues related to area of clinical expertise.  Leadership roles in national and, in some cases, international professional organizations related to an area of clinical expertise including leadership of national and/or international courses or programs.</a:t>
            </a:r>
          </a:p>
        </p:txBody>
      </p:sp>
    </p:spTree>
    <p:extLst>
      <p:ext uri="{BB962C8B-B14F-4D97-AF65-F5344CB8AC3E}">
        <p14:creationId xmlns:p14="http://schemas.microsoft.com/office/powerpoint/2010/main" val="1239483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19A61-35C6-689C-97DD-787AB23703C1}"/>
              </a:ext>
            </a:extLst>
          </p:cNvPr>
          <p:cNvSpPr>
            <a:spLocks noGrp="1"/>
          </p:cNvSpPr>
          <p:nvPr>
            <p:ph type="title"/>
          </p:nvPr>
        </p:nvSpPr>
        <p:spPr/>
        <p:txBody>
          <a:bodyPr/>
          <a:lstStyle/>
          <a:p>
            <a:r>
              <a:rPr lang="en-US" dirty="0"/>
              <a:t>Research/Scholarship </a:t>
            </a:r>
            <a:br>
              <a:rPr lang="en-US" dirty="0"/>
            </a:br>
            <a:endParaRPr lang="en-US" dirty="0"/>
          </a:p>
        </p:txBody>
      </p:sp>
      <p:sp>
        <p:nvSpPr>
          <p:cNvPr id="3" name="Content Placeholder 2">
            <a:extLst>
              <a:ext uri="{FF2B5EF4-FFF2-40B4-BE49-F238E27FC236}">
                <a16:creationId xmlns:a16="http://schemas.microsoft.com/office/drawing/2014/main" id="{F128B915-00DB-0701-515F-27741A49D19F}"/>
              </a:ext>
            </a:extLst>
          </p:cNvPr>
          <p:cNvSpPr>
            <a:spLocks noGrp="1"/>
          </p:cNvSpPr>
          <p:nvPr>
            <p:ph idx="1"/>
          </p:nvPr>
        </p:nvSpPr>
        <p:spPr/>
        <p:txBody>
          <a:bodyPr/>
          <a:lstStyle/>
          <a:p>
            <a:r>
              <a:rPr lang="en-US" dirty="0"/>
              <a:t>The following Research/Scholarship criteria are what the APT Committee might consider to be “typical” standards for appointment/promotion in this track (with understanding that some candidates will have scholarly productivity that is not typical).  With respect to publications, a typical candidate for promotion will have 5 or more peer-reviewed primary research publications since last appointment/promotion. Review papers, commentaries, case reports, book chapters, textbooks, and other types of publications are recognized to have merit in scholarship although usually of a lesser impact than primary research papers, and the type of publication for each publication listed as a scholarship accomplishment must be explicitly identified.</a:t>
            </a:r>
          </a:p>
        </p:txBody>
      </p:sp>
    </p:spTree>
    <p:extLst>
      <p:ext uri="{BB962C8B-B14F-4D97-AF65-F5344CB8AC3E}">
        <p14:creationId xmlns:p14="http://schemas.microsoft.com/office/powerpoint/2010/main" val="3791953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BDD4-EA96-16FD-C7CC-8AD86DD30A45}"/>
              </a:ext>
            </a:extLst>
          </p:cNvPr>
          <p:cNvSpPr>
            <a:spLocks noGrp="1"/>
          </p:cNvSpPr>
          <p:nvPr>
            <p:ph type="title"/>
          </p:nvPr>
        </p:nvSpPr>
        <p:spPr/>
        <p:txBody>
          <a:bodyPr/>
          <a:lstStyle/>
          <a:p>
            <a:r>
              <a:rPr lang="en-US" dirty="0"/>
              <a:t>Service/Leadership </a:t>
            </a:r>
            <a:br>
              <a:rPr lang="en-US" dirty="0"/>
            </a:br>
            <a:endParaRPr lang="en-US" dirty="0"/>
          </a:p>
        </p:txBody>
      </p:sp>
      <p:sp>
        <p:nvSpPr>
          <p:cNvPr id="3" name="Content Placeholder 2">
            <a:extLst>
              <a:ext uri="{FF2B5EF4-FFF2-40B4-BE49-F238E27FC236}">
                <a16:creationId xmlns:a16="http://schemas.microsoft.com/office/drawing/2014/main" id="{C33C58EF-64EB-6D44-E978-778AC252FDF2}"/>
              </a:ext>
            </a:extLst>
          </p:cNvPr>
          <p:cNvSpPr>
            <a:spLocks noGrp="1"/>
          </p:cNvSpPr>
          <p:nvPr>
            <p:ph idx="1"/>
          </p:nvPr>
        </p:nvSpPr>
        <p:spPr/>
        <p:txBody>
          <a:bodyPr/>
          <a:lstStyle/>
          <a:p>
            <a:r>
              <a:rPr lang="en-US" dirty="0"/>
              <a:t>Service includes activities within and external to the University. Common internal service roles include membership on committees at any level. External service commonly includes study section membership, conference organization, etc. Roles that involve a higher degree of leadership or responsibility should be identified as such. Because all of these can vary so widely in their scope of effort and responsibility, it is the responsibility of the candidate for promotion to provide sufficient information to the APT Committee to explain their roles in these service activities and to justify that their activities meet the criteria for participation vs. achievement vs. excellence.</a:t>
            </a:r>
          </a:p>
          <a:p>
            <a:endParaRPr lang="en-US" dirty="0"/>
          </a:p>
        </p:txBody>
      </p:sp>
    </p:spTree>
    <p:extLst>
      <p:ext uri="{BB962C8B-B14F-4D97-AF65-F5344CB8AC3E}">
        <p14:creationId xmlns:p14="http://schemas.microsoft.com/office/powerpoint/2010/main" val="790242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B31F-5198-B75A-BB86-5373D9C9FAB0}"/>
              </a:ext>
            </a:extLst>
          </p:cNvPr>
          <p:cNvSpPr>
            <a:spLocks noGrp="1"/>
          </p:cNvSpPr>
          <p:nvPr>
            <p:ph type="title"/>
          </p:nvPr>
        </p:nvSpPr>
        <p:spPr/>
        <p:txBody>
          <a:bodyPr/>
          <a:lstStyle/>
          <a:p>
            <a:r>
              <a:rPr lang="en-US" dirty="0"/>
              <a:t>Modified Research </a:t>
            </a:r>
          </a:p>
        </p:txBody>
      </p:sp>
      <p:sp>
        <p:nvSpPr>
          <p:cNvPr id="3" name="Content Placeholder 2">
            <a:extLst>
              <a:ext uri="{FF2B5EF4-FFF2-40B4-BE49-F238E27FC236}">
                <a16:creationId xmlns:a16="http://schemas.microsoft.com/office/drawing/2014/main" id="{EF9924BA-F6CE-4E1E-9296-E2DEA0D87493}"/>
              </a:ext>
            </a:extLst>
          </p:cNvPr>
          <p:cNvSpPr>
            <a:spLocks noGrp="1"/>
          </p:cNvSpPr>
          <p:nvPr>
            <p:ph idx="1"/>
          </p:nvPr>
        </p:nvSpPr>
        <p:spPr/>
        <p:txBody>
          <a:bodyPr/>
          <a:lstStyle/>
          <a:p>
            <a:pPr marL="342900">
              <a:lnSpc>
                <a:spcPct val="107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For promotion from Assistant to Associate Professor (or for an initial MUSC appointment as Associate Professor), faculty members </a:t>
            </a:r>
            <a:r>
              <a:rPr lang="en-US" b="1" u="sng" dirty="0">
                <a:latin typeface="Times New Roman" panose="02020603050405020304" pitchFamily="18" charset="0"/>
                <a:ea typeface="Calibri" panose="020F0502020204030204" pitchFamily="34" charset="0"/>
                <a:cs typeface="Times New Roman" panose="02020603050405020304" pitchFamily="18" charset="0"/>
              </a:rPr>
              <a:t>must</a:t>
            </a:r>
            <a:r>
              <a:rPr lang="en-US" dirty="0">
                <a:latin typeface="Times New Roman" panose="02020603050405020304" pitchFamily="18" charset="0"/>
                <a:ea typeface="Calibri" panose="020F0502020204030204" pitchFamily="34" charset="0"/>
                <a:cs typeface="Times New Roman" panose="02020603050405020304" pitchFamily="18" charset="0"/>
              </a:rPr>
              <a:t> demonstrate significant </a:t>
            </a:r>
            <a:r>
              <a:rPr lang="en-US" b="1" dirty="0">
                <a:latin typeface="Times New Roman" panose="02020603050405020304" pitchFamily="18" charset="0"/>
                <a:ea typeface="Calibri" panose="020F0502020204030204" pitchFamily="34" charset="0"/>
                <a:cs typeface="Times New Roman" panose="02020603050405020304" pitchFamily="18" charset="0"/>
              </a:rPr>
              <a:t>achievement</a:t>
            </a:r>
            <a:r>
              <a:rPr lang="en-US" dirty="0">
                <a:latin typeface="Times New Roman" panose="02020603050405020304" pitchFamily="18" charset="0"/>
                <a:ea typeface="Calibri" panose="020F0502020204030204" pitchFamily="34" charset="0"/>
                <a:cs typeface="Times New Roman" panose="02020603050405020304" pitchFamily="18" charset="0"/>
              </a:rPr>
              <a:t> in Research/Scholarship at the assistant professor rank.  For promotion to Professor (or for an initial MUSC appointment as Professor), faculty members </a:t>
            </a:r>
            <a:r>
              <a:rPr lang="en-US" b="1" u="sng" dirty="0">
                <a:latin typeface="Times New Roman" panose="02020603050405020304" pitchFamily="18" charset="0"/>
                <a:ea typeface="Calibri" panose="020F0502020204030204" pitchFamily="34" charset="0"/>
                <a:cs typeface="Times New Roman" panose="02020603050405020304" pitchFamily="18" charset="0"/>
              </a:rPr>
              <a:t>must</a:t>
            </a:r>
            <a:r>
              <a:rPr lang="en-US" dirty="0">
                <a:latin typeface="Times New Roman" panose="02020603050405020304" pitchFamily="18" charset="0"/>
                <a:ea typeface="Calibri" panose="020F0502020204030204" pitchFamily="34" charset="0"/>
                <a:cs typeface="Times New Roman" panose="02020603050405020304" pitchFamily="18" charset="0"/>
              </a:rPr>
              <a:t> demonstrate </a:t>
            </a:r>
            <a:r>
              <a:rPr lang="en-US" b="1" dirty="0">
                <a:latin typeface="Times New Roman" panose="02020603050405020304" pitchFamily="18" charset="0"/>
                <a:ea typeface="Calibri" panose="020F0502020204030204" pitchFamily="34" charset="0"/>
                <a:cs typeface="Times New Roman" panose="02020603050405020304" pitchFamily="18" charset="0"/>
              </a:rPr>
              <a:t>excellence</a:t>
            </a:r>
            <a:r>
              <a:rPr lang="en-US" dirty="0">
                <a:latin typeface="Times New Roman" panose="02020603050405020304" pitchFamily="18" charset="0"/>
                <a:ea typeface="Calibri" panose="020F0502020204030204" pitchFamily="34" charset="0"/>
                <a:cs typeface="Times New Roman" panose="02020603050405020304" pitchFamily="18" charset="0"/>
              </a:rPr>
              <a:t> in Research/Scholarship at the associate professor rank.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a:lnSpc>
                <a:spcPct val="107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5979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98788-A894-0F63-517F-B88A84476AC9}"/>
              </a:ext>
            </a:extLst>
          </p:cNvPr>
          <p:cNvSpPr>
            <a:spLocks noGrp="1"/>
          </p:cNvSpPr>
          <p:nvPr>
            <p:ph type="title"/>
          </p:nvPr>
        </p:nvSpPr>
        <p:spPr/>
        <p:txBody>
          <a:bodyPr/>
          <a:lstStyle/>
          <a:p>
            <a:r>
              <a:rPr lang="en-US" dirty="0"/>
              <a:t>Modified Clinical</a:t>
            </a:r>
          </a:p>
        </p:txBody>
      </p:sp>
      <p:sp>
        <p:nvSpPr>
          <p:cNvPr id="3" name="Content Placeholder 2">
            <a:extLst>
              <a:ext uri="{FF2B5EF4-FFF2-40B4-BE49-F238E27FC236}">
                <a16:creationId xmlns:a16="http://schemas.microsoft.com/office/drawing/2014/main" id="{6EF78C0A-AADF-7A9F-B74B-CE423CADADF9}"/>
              </a:ext>
            </a:extLst>
          </p:cNvPr>
          <p:cNvSpPr>
            <a:spLocks noGrp="1"/>
          </p:cNvSpPr>
          <p:nvPr>
            <p:ph idx="1"/>
          </p:nvPr>
        </p:nvSpPr>
        <p:spPr/>
        <p:txBody>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appointment as an Assistant Professor in this track, faculty are expected to have the appropriate training and attributes to enable them to support the Clinical Service mission.  For promotion from Assistant to Associate Professor (or for an initial MUSC appointment as Associate Professor), faculty members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must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demonstrate significant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achievement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Clinical Service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participation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Education/Teaching at the assistant professor rank.  For promotion to Professor (or for an initial MUSC appointment as Professor), faculty members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must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demonstrate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excellence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Clinical Service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demonstrate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achievement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Education/Teaching at the associate professor rank.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86026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a:t>
            </a:r>
          </a:p>
        </p:txBody>
      </p:sp>
      <p:sp>
        <p:nvSpPr>
          <p:cNvPr id="3" name="Content Placeholder 2"/>
          <p:cNvSpPr>
            <a:spLocks noGrp="1"/>
          </p:cNvSpPr>
          <p:nvPr>
            <p:ph idx="1"/>
          </p:nvPr>
        </p:nvSpPr>
        <p:spPr/>
        <p:txBody>
          <a:bodyPr>
            <a:normAutofit/>
          </a:bodyPr>
          <a:lstStyle/>
          <a:p>
            <a:r>
              <a:rPr lang="en-US" sz="2000" u="sng" dirty="0">
                <a:hlinkClick r:id="rId2"/>
              </a:rPr>
              <a:t>https://horseshoe.musc.edu/university/colleges/com/faculty/apt-committee</a:t>
            </a:r>
            <a:endParaRPr lang="en-US" sz="2000" u="sng" dirty="0"/>
          </a:p>
          <a:p>
            <a:r>
              <a:rPr lang="en-US" sz="2000" u="sng" dirty="0"/>
              <a:t>Faculty Roundtables</a:t>
            </a:r>
          </a:p>
          <a:p>
            <a:r>
              <a:rPr lang="en-US" sz="2000" u="sng" dirty="0"/>
              <a:t>Annual Department meetings </a:t>
            </a:r>
          </a:p>
          <a:p>
            <a:pPr marL="0" indent="0">
              <a:buNone/>
            </a:pPr>
            <a:endParaRPr lang="en-US" sz="2000" dirty="0"/>
          </a:p>
        </p:txBody>
      </p:sp>
    </p:spTree>
    <p:extLst>
      <p:ext uri="{BB962C8B-B14F-4D97-AF65-F5344CB8AC3E}">
        <p14:creationId xmlns:p14="http://schemas.microsoft.com/office/powerpoint/2010/main" val="28018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457200" y="304800"/>
          <a:ext cx="8381999" cy="6324600"/>
        </p:xfrm>
        <a:graphic>
          <a:graphicData uri="http://schemas.openxmlformats.org/presentationml/2006/ole">
            <mc:AlternateContent xmlns:mc="http://schemas.openxmlformats.org/markup-compatibility/2006">
              <mc:Choice xmlns:v="urn:schemas-microsoft-com:vml" Requires="v">
                <p:oleObj name="Document" r:id="rId2" imgW="6036467" imgH="6766170" progId="Word.Document.12">
                  <p:embed/>
                </p:oleObj>
              </mc:Choice>
              <mc:Fallback>
                <p:oleObj name="Document" r:id="rId2" imgW="6036467" imgH="6766170" progId="Word.Document.12">
                  <p:embed/>
                  <p:pic>
                    <p:nvPicPr>
                      <p:cNvPr id="4" name="Object 3"/>
                      <p:cNvPicPr/>
                      <p:nvPr/>
                    </p:nvPicPr>
                    <p:blipFill>
                      <a:blip r:embed="rId3"/>
                      <a:stretch>
                        <a:fillRect/>
                      </a:stretch>
                    </p:blipFill>
                    <p:spPr>
                      <a:xfrm>
                        <a:off x="457200" y="304800"/>
                        <a:ext cx="8381999" cy="6324600"/>
                      </a:xfrm>
                      <a:prstGeom prst="rect">
                        <a:avLst/>
                      </a:prstGeom>
                    </p:spPr>
                  </p:pic>
                </p:oleObj>
              </mc:Fallback>
            </mc:AlternateContent>
          </a:graphicData>
        </a:graphic>
      </p:graphicFrame>
    </p:spTree>
    <p:extLst>
      <p:ext uri="{BB962C8B-B14F-4D97-AF65-F5344CB8AC3E}">
        <p14:creationId xmlns:p14="http://schemas.microsoft.com/office/powerpoint/2010/main" val="3702587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6200" y="2209801"/>
            <a:ext cx="8979050" cy="3733799"/>
          </a:xfrm>
          <a:prstGeom prst="rect">
            <a:avLst/>
          </a:prstGeom>
        </p:spPr>
      </p:pic>
      <p:sp>
        <p:nvSpPr>
          <p:cNvPr id="7" name="TextBox 6"/>
          <p:cNvSpPr txBox="1"/>
          <p:nvPr/>
        </p:nvSpPr>
        <p:spPr>
          <a:xfrm>
            <a:off x="1066800" y="533400"/>
            <a:ext cx="685800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Associate to Professor</a:t>
            </a:r>
          </a:p>
        </p:txBody>
      </p:sp>
    </p:spTree>
    <p:extLst>
      <p:ext uri="{BB962C8B-B14F-4D97-AF65-F5344CB8AC3E}">
        <p14:creationId xmlns:p14="http://schemas.microsoft.com/office/powerpoint/2010/main" val="376632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F742018-7BB9-9F5F-53CC-8DC266C51B0F}"/>
              </a:ext>
            </a:extLst>
          </p:cNvPr>
          <p:cNvPicPr>
            <a:picLocks noChangeAspect="1"/>
          </p:cNvPicPr>
          <p:nvPr/>
        </p:nvPicPr>
        <p:blipFill>
          <a:blip r:embed="rId2"/>
          <a:stretch>
            <a:fillRect/>
          </a:stretch>
        </p:blipFill>
        <p:spPr>
          <a:xfrm>
            <a:off x="1157287" y="309562"/>
            <a:ext cx="6829425" cy="6238875"/>
          </a:xfrm>
          <a:prstGeom prst="rect">
            <a:avLst/>
          </a:prstGeom>
        </p:spPr>
      </p:pic>
      <p:sp>
        <p:nvSpPr>
          <p:cNvPr id="4" name="TextBox 3">
            <a:extLst>
              <a:ext uri="{FF2B5EF4-FFF2-40B4-BE49-F238E27FC236}">
                <a16:creationId xmlns:a16="http://schemas.microsoft.com/office/drawing/2014/main" id="{D47DE440-77A3-47B9-8466-047890DB0C85}"/>
              </a:ext>
            </a:extLst>
          </p:cNvPr>
          <p:cNvSpPr txBox="1"/>
          <p:nvPr/>
        </p:nvSpPr>
        <p:spPr>
          <a:xfrm>
            <a:off x="1157287" y="6548437"/>
            <a:ext cx="3137975" cy="369332"/>
          </a:xfrm>
          <a:prstGeom prst="rect">
            <a:avLst/>
          </a:prstGeom>
          <a:noFill/>
        </p:spPr>
        <p:txBody>
          <a:bodyPr wrap="none" rtlCol="0">
            <a:spAutoFit/>
          </a:bodyPr>
          <a:lstStyle/>
          <a:p>
            <a:r>
              <a:rPr lang="en-US" dirty="0"/>
              <a:t>Approved by BOT May 17, 2024</a:t>
            </a:r>
          </a:p>
        </p:txBody>
      </p:sp>
    </p:spTree>
    <p:extLst>
      <p:ext uri="{BB962C8B-B14F-4D97-AF65-F5344CB8AC3E}">
        <p14:creationId xmlns:p14="http://schemas.microsoft.com/office/powerpoint/2010/main" val="3720544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 Tracks</a:t>
            </a:r>
          </a:p>
        </p:txBody>
      </p:sp>
      <p:sp>
        <p:nvSpPr>
          <p:cNvPr id="3" name="Content Placeholder 2"/>
          <p:cNvSpPr>
            <a:spLocks noGrp="1"/>
          </p:cNvSpPr>
          <p:nvPr>
            <p:ph idx="1"/>
          </p:nvPr>
        </p:nvSpPr>
        <p:spPr/>
        <p:txBody>
          <a:bodyPr>
            <a:normAutofit/>
          </a:bodyPr>
          <a:lstStyle/>
          <a:p>
            <a:r>
              <a:rPr lang="en-US" dirty="0"/>
              <a:t>Regular (4 with potential for tenure)</a:t>
            </a:r>
          </a:p>
          <a:p>
            <a:pPr lvl="1"/>
            <a:r>
              <a:rPr lang="en-US" dirty="0"/>
              <a:t>Academic Investigator</a:t>
            </a:r>
          </a:p>
          <a:p>
            <a:pPr lvl="1"/>
            <a:r>
              <a:rPr lang="en-US" dirty="0"/>
              <a:t>Academic Investigator / Educator</a:t>
            </a:r>
          </a:p>
          <a:p>
            <a:pPr lvl="1"/>
            <a:r>
              <a:rPr lang="en-US" dirty="0"/>
              <a:t>Academic Clinician</a:t>
            </a:r>
          </a:p>
          <a:p>
            <a:pPr lvl="1"/>
            <a:r>
              <a:rPr lang="en-US" dirty="0"/>
              <a:t>Clinician Educator</a:t>
            </a:r>
          </a:p>
          <a:p>
            <a:r>
              <a:rPr lang="en-US" dirty="0"/>
              <a:t>Modified (4 without potential for tenure)</a:t>
            </a:r>
          </a:p>
          <a:p>
            <a:pPr lvl="1"/>
            <a:r>
              <a:rPr lang="en-US" dirty="0"/>
              <a:t>Research Faculty</a:t>
            </a:r>
          </a:p>
          <a:p>
            <a:pPr lvl="1"/>
            <a:r>
              <a:rPr lang="en-US" dirty="0"/>
              <a:t>Clinical Faculty</a:t>
            </a:r>
          </a:p>
        </p:txBody>
      </p:sp>
    </p:spTree>
    <p:extLst>
      <p:ext uri="{BB962C8B-B14F-4D97-AF65-F5344CB8AC3E}">
        <p14:creationId xmlns:p14="http://schemas.microsoft.com/office/powerpoint/2010/main" val="4110530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F802-1229-5EB7-4649-94C49BD5A47D}"/>
              </a:ext>
            </a:extLst>
          </p:cNvPr>
          <p:cNvSpPr>
            <a:spLocks noGrp="1"/>
          </p:cNvSpPr>
          <p:nvPr>
            <p:ph type="title"/>
          </p:nvPr>
        </p:nvSpPr>
        <p:spPr/>
        <p:txBody>
          <a:bodyPr/>
          <a:lstStyle/>
          <a:p>
            <a:r>
              <a:rPr lang="en-US" dirty="0"/>
              <a:t>Academic Investigator </a:t>
            </a:r>
          </a:p>
        </p:txBody>
      </p:sp>
      <p:sp>
        <p:nvSpPr>
          <p:cNvPr id="3" name="Content Placeholder 2">
            <a:extLst>
              <a:ext uri="{FF2B5EF4-FFF2-40B4-BE49-F238E27FC236}">
                <a16:creationId xmlns:a16="http://schemas.microsoft.com/office/drawing/2014/main" id="{C4890528-4ECB-1FDD-B198-A8CC95D6545B}"/>
              </a:ext>
            </a:extLst>
          </p:cNvPr>
          <p:cNvSpPr>
            <a:spLocks noGrp="1"/>
          </p:cNvSpPr>
          <p:nvPr>
            <p:ph idx="1"/>
          </p:nvPr>
        </p:nvSpPr>
        <p:spPr/>
        <p:txBody>
          <a:bodyPr>
            <a:normAutofit/>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For appointment as an Assistant Professor in this track, faculty are expected to have the appropriate training and attributes to enable them to excel in Research/Scholarship.  For promotion from Assistant to Associate Professor (or for an initial MUSC appointment as Associate Professor), faculty members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must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demonstrate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excellence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Research/Scholarship, and evidence of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achievement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either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Education/Teaching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or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Service/Leadership at the assistant professor rank, but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participation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both is expected.  For promotion to Professor (or for an initial MUSC appointment as Professor), faculty members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must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demonstrate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excellence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Research/Scholarship and evidence of sustained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achievement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 Education/Teaching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Service/Leadership at the associate professor rank.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4267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0282-5D0E-9C67-0938-31665359BF64}"/>
              </a:ext>
            </a:extLst>
          </p:cNvPr>
          <p:cNvSpPr>
            <a:spLocks noGrp="1"/>
          </p:cNvSpPr>
          <p:nvPr>
            <p:ph type="title"/>
          </p:nvPr>
        </p:nvSpPr>
        <p:spPr/>
        <p:txBody>
          <a:bodyPr/>
          <a:lstStyle/>
          <a:p>
            <a:r>
              <a:rPr lang="en-US" dirty="0"/>
              <a:t>Research/Scholarship</a:t>
            </a:r>
            <a:br>
              <a:rPr lang="en-US" dirty="0"/>
            </a:br>
            <a:endParaRPr lang="en-US" dirty="0"/>
          </a:p>
        </p:txBody>
      </p:sp>
      <p:sp>
        <p:nvSpPr>
          <p:cNvPr id="3" name="Content Placeholder 2">
            <a:extLst>
              <a:ext uri="{FF2B5EF4-FFF2-40B4-BE49-F238E27FC236}">
                <a16:creationId xmlns:a16="http://schemas.microsoft.com/office/drawing/2014/main" id="{F645FF41-F6B3-0980-B4A1-099D424B543F}"/>
              </a:ext>
            </a:extLst>
          </p:cNvPr>
          <p:cNvSpPr>
            <a:spLocks noGrp="1"/>
          </p:cNvSpPr>
          <p:nvPr>
            <p:ph idx="1"/>
          </p:nvPr>
        </p:nvSpPr>
        <p:spPr/>
        <p:txBody>
          <a:bodyPr>
            <a:normAutofit/>
          </a:bodyPr>
          <a:lstStyle/>
          <a:p>
            <a:r>
              <a:rPr lang="en-US" dirty="0"/>
              <a:t>The following Research/Scholarship criteria are what the APT Committee might consider to be “typical” standards for appointment/promotion in this track (with understanding that some candidates will have scholarly productivity that is not typical).  With respect to publications, a typical candidate for promotion will have 5 or more peer-reviewed primary research publications since last appointment/promotion with a significant authorship role (first or last authorship is assumed to be significant, as is corresponding authorship; the significance of contribution in cases of other positions of authorship must be explained). Exceptions could be made for impactful publications in the field (as supported by statements from external references or number of citations); patents filed based on the published work; honors/awards specifically for the published work; etc.</a:t>
            </a:r>
          </a:p>
        </p:txBody>
      </p:sp>
    </p:spTree>
    <p:extLst>
      <p:ext uri="{BB962C8B-B14F-4D97-AF65-F5344CB8AC3E}">
        <p14:creationId xmlns:p14="http://schemas.microsoft.com/office/powerpoint/2010/main" val="360310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477DF-23E1-A00A-82FE-C6C766A9678B}"/>
              </a:ext>
            </a:extLst>
          </p:cNvPr>
          <p:cNvSpPr>
            <a:spLocks noGrp="1"/>
          </p:cNvSpPr>
          <p:nvPr>
            <p:ph type="title"/>
          </p:nvPr>
        </p:nvSpPr>
        <p:spPr/>
        <p:txBody>
          <a:bodyPr/>
          <a:lstStyle/>
          <a:p>
            <a:r>
              <a:rPr lang="en-US" dirty="0"/>
              <a:t>Education/Teaching </a:t>
            </a:r>
            <a:br>
              <a:rPr lang="en-US" dirty="0"/>
            </a:br>
            <a:endParaRPr lang="en-US" dirty="0"/>
          </a:p>
        </p:txBody>
      </p:sp>
      <p:sp>
        <p:nvSpPr>
          <p:cNvPr id="3" name="Content Placeholder 2">
            <a:extLst>
              <a:ext uri="{FF2B5EF4-FFF2-40B4-BE49-F238E27FC236}">
                <a16:creationId xmlns:a16="http://schemas.microsoft.com/office/drawing/2014/main" id="{6BCA319B-6DD1-D90E-692E-E5977D0458E0}"/>
              </a:ext>
            </a:extLst>
          </p:cNvPr>
          <p:cNvSpPr>
            <a:spLocks noGrp="1"/>
          </p:cNvSpPr>
          <p:nvPr>
            <p:ph idx="1"/>
          </p:nvPr>
        </p:nvSpPr>
        <p:spPr/>
        <p:txBody>
          <a:bodyPr/>
          <a:lstStyle/>
          <a:p>
            <a:r>
              <a:rPr lang="en-US" dirty="0"/>
              <a:t>Formal classroom teaching in the medical or graduate school curricula and serving as a course director have the most weight. Classroom teaching can include didactic lectures, leading discussion groups in student-led learning or problem-based learning, presentation of CME lectures, etc. Direct mentoring of trainees at all levels in the candidate’s lab is an important component of Teaching but has lesser weight than classroom teaching because this is so deeply intertwined with Research/Scholarship. Membership on student qualifying exam or thesis committees falls within Teaching but is of even lower weight.</a:t>
            </a:r>
          </a:p>
        </p:txBody>
      </p:sp>
    </p:spTree>
    <p:extLst>
      <p:ext uri="{BB962C8B-B14F-4D97-AF65-F5344CB8AC3E}">
        <p14:creationId xmlns:p14="http://schemas.microsoft.com/office/powerpoint/2010/main" val="3905736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9159</TotalTime>
  <Words>2564</Words>
  <Application>Microsoft Office PowerPoint</Application>
  <PresentationFormat>On-screen Show (4:3)</PresentationFormat>
  <Paragraphs>70</Paragraphs>
  <Slides>28</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Calibri Light</vt:lpstr>
      <vt:lpstr>Times New Roman</vt:lpstr>
      <vt:lpstr>Office Theme</vt:lpstr>
      <vt:lpstr>1_Office Theme</vt:lpstr>
      <vt:lpstr>Document</vt:lpstr>
      <vt:lpstr>MUSC  College of Medicine</vt:lpstr>
      <vt:lpstr>Promotion Process</vt:lpstr>
      <vt:lpstr>PowerPoint Presentation</vt:lpstr>
      <vt:lpstr>PowerPoint Presentation</vt:lpstr>
      <vt:lpstr>PowerPoint Presentation</vt:lpstr>
      <vt:lpstr>Faculty Tracks</vt:lpstr>
      <vt:lpstr>Academic Investigator </vt:lpstr>
      <vt:lpstr>Research/Scholarship </vt:lpstr>
      <vt:lpstr>Education/Teaching  </vt:lpstr>
      <vt:lpstr>Service/Leadership  </vt:lpstr>
      <vt:lpstr>2. ACADEMIC INVESTIGATOR/EDUCATOR </vt:lpstr>
      <vt:lpstr>Education/Teaching  </vt:lpstr>
      <vt:lpstr>Research/Scholarship  </vt:lpstr>
      <vt:lpstr>Service/Leadership  </vt:lpstr>
      <vt:lpstr>3. ACADEMIC CLINICIAN </vt:lpstr>
      <vt:lpstr>Research/Scholarship  </vt:lpstr>
      <vt:lpstr>Research/Scholarship</vt:lpstr>
      <vt:lpstr>Clinical Service  </vt:lpstr>
      <vt:lpstr>Education/Teaching  </vt:lpstr>
      <vt:lpstr>Service/Leadership  </vt:lpstr>
      <vt:lpstr>4. CLINICIAN EDUCATOR </vt:lpstr>
      <vt:lpstr>Education/Teaching  </vt:lpstr>
      <vt:lpstr>Clinical Service  </vt:lpstr>
      <vt:lpstr>Research/Scholarship  </vt:lpstr>
      <vt:lpstr>Service/Leadership  </vt:lpstr>
      <vt:lpstr>Modified Research </vt:lpstr>
      <vt:lpstr>Modified Clinical</vt:lpstr>
      <vt:lpstr>Availability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Appointment, Promotion, and Tenure</dc:title>
  <dc:creator>hulseytc</dc:creator>
  <cp:lastModifiedBy>Mcconnell, Mary H</cp:lastModifiedBy>
  <cp:revision>188</cp:revision>
  <cp:lastPrinted>2023-08-15T20:12:56Z</cp:lastPrinted>
  <dcterms:created xsi:type="dcterms:W3CDTF">2012-02-28T17:50:47Z</dcterms:created>
  <dcterms:modified xsi:type="dcterms:W3CDTF">2024-07-10T13:42:13Z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